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4"/>
  </p:sldMasterIdLst>
  <p:sldIdLst>
    <p:sldId id="257" r:id="rId5"/>
    <p:sldId id="262" r:id="rId6"/>
    <p:sldId id="263" r:id="rId7"/>
    <p:sldId id="264" r:id="rId8"/>
    <p:sldId id="265" r:id="rId9"/>
    <p:sldId id="273" r:id="rId10"/>
    <p:sldId id="274" r:id="rId11"/>
    <p:sldId id="267" r:id="rId12"/>
    <p:sldId id="268" r:id="rId13"/>
    <p:sldId id="269" r:id="rId14"/>
    <p:sldId id="266" r:id="rId15"/>
    <p:sldId id="270" r:id="rId16"/>
    <p:sldId id="271" r:id="rId17"/>
    <p:sldId id="272" r:id="rId18"/>
    <p:sldId id="275" r:id="rId19"/>
    <p:sldId id="276" r:id="rId20"/>
    <p:sldId id="277" r:id="rId21"/>
    <p:sldId id="278" r:id="rId22"/>
    <p:sldId id="279" r:id="rId23"/>
    <p:sldId id="280" r:id="rId24"/>
    <p:sldId id="281" r:id="rId25"/>
    <p:sldId id="282" r:id="rId26"/>
    <p:sldId id="283" r:id="rId27"/>
    <p:sldId id="28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E3E18"/>
    <a:srgbClr val="344529"/>
    <a:srgbClr val="2B3922"/>
    <a:srgbClr val="2E3722"/>
    <a:srgbClr val="FCF7F1"/>
    <a:srgbClr val="B8D233"/>
    <a:srgbClr val="5CC6D6"/>
    <a:srgbClr val="F8D22F"/>
    <a:srgbClr val="F03F2B"/>
    <a:srgbClr val="3488A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5/13/2021</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5/13/2021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5/13/2021</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5/13/2021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5/13/2021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5/13/2021</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5/13/2021</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5/13/2021</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6033793" y="2355458"/>
            <a:ext cx="4775075" cy="1630907"/>
          </a:xfrm>
        </p:spPr>
        <p:txBody>
          <a:bodyPr>
            <a:normAutofit/>
          </a:bodyPr>
          <a:lstStyle/>
          <a:p>
            <a:r>
              <a:rPr lang="en-US" sz="4400" dirty="0">
                <a:solidFill>
                  <a:schemeClr val="tx1"/>
                </a:solidFill>
              </a:rPr>
              <a:t>Library of </a:t>
            </a:r>
            <a:r>
              <a:rPr lang="en-US" sz="4400" dirty="0" err="1">
                <a:solidFill>
                  <a:schemeClr val="tx1"/>
                </a:solidFill>
              </a:rPr>
              <a:t>aristotle</a:t>
            </a:r>
            <a:endParaRPr lang="en-US" sz="4400" dirty="0">
              <a:solidFill>
                <a:schemeClr val="tx1"/>
              </a:solidFill>
            </a:endParaRP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6033793" y="3995988"/>
            <a:ext cx="4775075" cy="559656"/>
          </a:xfrm>
        </p:spPr>
        <p:txBody>
          <a:bodyPr>
            <a:normAutofit/>
          </a:bodyPr>
          <a:lstStyle/>
          <a:p>
            <a:pPr>
              <a:spcAft>
                <a:spcPts val="600"/>
              </a:spcAft>
            </a:pPr>
            <a:r>
              <a:rPr lang="en-US" dirty="0">
                <a:solidFill>
                  <a:schemeClr val="tx1"/>
                </a:solidFill>
              </a:rPr>
              <a:t>Presentation by Bogdan Draghici</a:t>
            </a:r>
          </a:p>
        </p:txBody>
      </p:sp>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B9B3E-35D1-485D-B2EB-CE2AC3C6C999}"/>
              </a:ext>
            </a:extLst>
          </p:cNvPr>
          <p:cNvSpPr>
            <a:spLocks noGrp="1"/>
          </p:cNvSpPr>
          <p:nvPr>
            <p:ph type="title"/>
          </p:nvPr>
        </p:nvSpPr>
        <p:spPr>
          <a:xfrm>
            <a:off x="1066800" y="642594"/>
            <a:ext cx="10058400" cy="1371600"/>
          </a:xfrm>
        </p:spPr>
        <p:txBody>
          <a:bodyPr anchor="ctr">
            <a:normAutofit/>
          </a:bodyPr>
          <a:lstStyle/>
          <a:p>
            <a:r>
              <a:rPr lang="en-US" dirty="0"/>
              <a:t>Reader’s book reports</a:t>
            </a:r>
          </a:p>
        </p:txBody>
      </p:sp>
      <p:pic>
        <p:nvPicPr>
          <p:cNvPr id="8" name="Content Placeholder 7">
            <a:extLst>
              <a:ext uri="{FF2B5EF4-FFF2-40B4-BE49-F238E27FC236}">
                <a16:creationId xmlns:a16="http://schemas.microsoft.com/office/drawing/2014/main" id="{601E3939-7D23-429F-A2EF-E3E3E54ABB4B}"/>
              </a:ext>
            </a:extLst>
          </p:cNvPr>
          <p:cNvPicPr>
            <a:picLocks noGrp="1" noChangeAspect="1"/>
          </p:cNvPicPr>
          <p:nvPr>
            <p:ph idx="1"/>
          </p:nvPr>
        </p:nvPicPr>
        <p:blipFill>
          <a:blip r:embed="rId2"/>
          <a:stretch>
            <a:fillRect/>
          </a:stretch>
        </p:blipFill>
        <p:spPr>
          <a:xfrm>
            <a:off x="1066800" y="3472207"/>
            <a:ext cx="10058400" cy="2137409"/>
          </a:xfrm>
          <a:noFill/>
        </p:spPr>
      </p:pic>
      <p:sp>
        <p:nvSpPr>
          <p:cNvPr id="9" name="Title 1">
            <a:extLst>
              <a:ext uri="{FF2B5EF4-FFF2-40B4-BE49-F238E27FC236}">
                <a16:creationId xmlns:a16="http://schemas.microsoft.com/office/drawing/2014/main" id="{7C8060A8-EBA5-411A-9C67-28A08B9285BD}"/>
              </a:ext>
            </a:extLst>
          </p:cNvPr>
          <p:cNvSpPr txBox="1">
            <a:spLocks/>
          </p:cNvSpPr>
          <p:nvPr/>
        </p:nvSpPr>
        <p:spPr>
          <a:xfrm>
            <a:off x="1066800" y="2014194"/>
            <a:ext cx="10058400" cy="1371600"/>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a:lstStyle>
          <a:p>
            <a:r>
              <a:rPr lang="en-US" sz="2400" dirty="0"/>
              <a:t>After the reader picks up the book, a librarian will create a report for that book that can be seen by the reader and all librarians. Here the reader can see useful information about the report, such as due date and what books he/she </a:t>
            </a:r>
            <a:r>
              <a:rPr lang="en-US" sz="2400" dirty="0" err="1"/>
              <a:t>hasyet</a:t>
            </a:r>
            <a:r>
              <a:rPr lang="en-US" sz="2400" dirty="0"/>
              <a:t> to return to the library.</a:t>
            </a:r>
          </a:p>
        </p:txBody>
      </p:sp>
    </p:spTree>
    <p:extLst>
      <p:ext uri="{BB962C8B-B14F-4D97-AF65-F5344CB8AC3E}">
        <p14:creationId xmlns:p14="http://schemas.microsoft.com/office/powerpoint/2010/main" val="32185944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16F2697D-23B6-4E39-AB1F-3A0E5083E2D5}"/>
              </a:ext>
            </a:extLst>
          </p:cNvPr>
          <p:cNvSpPr>
            <a:spLocks noGrp="1"/>
          </p:cNvSpPr>
          <p:nvPr>
            <p:ph type="title"/>
          </p:nvPr>
        </p:nvSpPr>
        <p:spPr>
          <a:xfrm>
            <a:off x="1066800" y="642594"/>
            <a:ext cx="10058400" cy="1371600"/>
          </a:xfrm>
        </p:spPr>
        <p:txBody>
          <a:bodyPr anchor="ctr">
            <a:normAutofit/>
          </a:bodyPr>
          <a:lstStyle/>
          <a:p>
            <a:r>
              <a:rPr lang="en-US" dirty="0"/>
              <a:t>Book details</a:t>
            </a:r>
          </a:p>
        </p:txBody>
      </p:sp>
      <p:sp>
        <p:nvSpPr>
          <p:cNvPr id="29" name="Text Placeholder 2">
            <a:extLst>
              <a:ext uri="{FF2B5EF4-FFF2-40B4-BE49-F238E27FC236}">
                <a16:creationId xmlns:a16="http://schemas.microsoft.com/office/drawing/2014/main" id="{37A1B54C-C302-4BDA-9764-633DD3260F8D}"/>
              </a:ext>
            </a:extLst>
          </p:cNvPr>
          <p:cNvSpPr>
            <a:spLocks noGrp="1"/>
          </p:cNvSpPr>
          <p:nvPr>
            <p:ph type="body" idx="1"/>
          </p:nvPr>
        </p:nvSpPr>
        <p:spPr>
          <a:xfrm>
            <a:off x="1069848" y="2074334"/>
            <a:ext cx="4663440" cy="640080"/>
          </a:xfrm>
        </p:spPr>
        <p:txBody>
          <a:bodyPr>
            <a:normAutofit fontScale="92500" lnSpcReduction="10000"/>
          </a:bodyPr>
          <a:lstStyle/>
          <a:p>
            <a:r>
              <a:rPr lang="en-US" b="0" dirty="0"/>
              <a:t>In this page are given </a:t>
            </a:r>
            <a:r>
              <a:rPr lang="en-US" b="0" dirty="0" err="1"/>
              <a:t>informations</a:t>
            </a:r>
            <a:r>
              <a:rPr lang="en-US" b="0" dirty="0"/>
              <a:t> about a specific book to any user.</a:t>
            </a:r>
          </a:p>
        </p:txBody>
      </p:sp>
      <p:sp>
        <p:nvSpPr>
          <p:cNvPr id="31" name="Text Placeholder 4">
            <a:extLst>
              <a:ext uri="{FF2B5EF4-FFF2-40B4-BE49-F238E27FC236}">
                <a16:creationId xmlns:a16="http://schemas.microsoft.com/office/drawing/2014/main" id="{F568751C-406A-4EFF-A481-B73AA72631B7}"/>
              </a:ext>
            </a:extLst>
          </p:cNvPr>
          <p:cNvSpPr>
            <a:spLocks noGrp="1"/>
          </p:cNvSpPr>
          <p:nvPr>
            <p:ph type="body" sz="quarter" idx="3"/>
          </p:nvPr>
        </p:nvSpPr>
        <p:spPr>
          <a:xfrm>
            <a:off x="6458712" y="2074334"/>
            <a:ext cx="4663440" cy="640080"/>
          </a:xfrm>
        </p:spPr>
        <p:txBody>
          <a:bodyPr>
            <a:normAutofit fontScale="92500" lnSpcReduction="10000"/>
          </a:bodyPr>
          <a:lstStyle/>
          <a:p>
            <a:r>
              <a:rPr lang="en-US" b="0" dirty="0"/>
              <a:t>A librarian can also edit this information.</a:t>
            </a:r>
          </a:p>
        </p:txBody>
      </p:sp>
      <p:pic>
        <p:nvPicPr>
          <p:cNvPr id="36" name="Content Placeholder 35">
            <a:extLst>
              <a:ext uri="{FF2B5EF4-FFF2-40B4-BE49-F238E27FC236}">
                <a16:creationId xmlns:a16="http://schemas.microsoft.com/office/drawing/2014/main" id="{115771F5-A84E-4A31-B429-B4B54FDFA67F}"/>
              </a:ext>
            </a:extLst>
          </p:cNvPr>
          <p:cNvPicPr>
            <a:picLocks noGrp="1" noChangeAspect="1"/>
          </p:cNvPicPr>
          <p:nvPr>
            <p:ph sz="quarter" idx="4"/>
          </p:nvPr>
        </p:nvPicPr>
        <p:blipFill>
          <a:blip r:embed="rId2"/>
          <a:stretch>
            <a:fillRect/>
          </a:stretch>
        </p:blipFill>
        <p:spPr>
          <a:xfrm>
            <a:off x="7337456" y="2792413"/>
            <a:ext cx="2905063" cy="3163887"/>
          </a:xfrm>
        </p:spPr>
      </p:pic>
      <p:pic>
        <p:nvPicPr>
          <p:cNvPr id="32" name="Content Placeholder 31">
            <a:extLst>
              <a:ext uri="{FF2B5EF4-FFF2-40B4-BE49-F238E27FC236}">
                <a16:creationId xmlns:a16="http://schemas.microsoft.com/office/drawing/2014/main" id="{922E0A7E-918A-4189-B5FF-00E27936C9F5}"/>
              </a:ext>
            </a:extLst>
          </p:cNvPr>
          <p:cNvPicPr>
            <a:picLocks noGrp="1" noChangeAspect="1"/>
          </p:cNvPicPr>
          <p:nvPr>
            <p:ph sz="half" idx="2"/>
          </p:nvPr>
        </p:nvPicPr>
        <p:blipFill>
          <a:blip r:embed="rId3"/>
          <a:stretch>
            <a:fillRect/>
          </a:stretch>
        </p:blipFill>
        <p:spPr>
          <a:xfrm>
            <a:off x="2049597" y="2792413"/>
            <a:ext cx="2704830" cy="3163887"/>
          </a:xfrm>
        </p:spPr>
      </p:pic>
    </p:spTree>
    <p:extLst>
      <p:ext uri="{BB962C8B-B14F-4D97-AF65-F5344CB8AC3E}">
        <p14:creationId xmlns:p14="http://schemas.microsoft.com/office/powerpoint/2010/main" val="41873809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55E9C1FD-5568-48C4-84CC-32C51EC943B7}"/>
              </a:ext>
            </a:extLst>
          </p:cNvPr>
          <p:cNvSpPr>
            <a:spLocks noGrp="1"/>
          </p:cNvSpPr>
          <p:nvPr>
            <p:ph type="title"/>
          </p:nvPr>
        </p:nvSpPr>
        <p:spPr>
          <a:xfrm>
            <a:off x="8458200" y="607392"/>
            <a:ext cx="3161963" cy="1645920"/>
          </a:xfrm>
        </p:spPr>
        <p:txBody>
          <a:bodyPr/>
          <a:lstStyle/>
          <a:p>
            <a:r>
              <a:rPr lang="en-US" dirty="0"/>
              <a:t>Edit book type</a:t>
            </a:r>
          </a:p>
        </p:txBody>
      </p:sp>
      <p:pic>
        <p:nvPicPr>
          <p:cNvPr id="14" name="Content Placeholder 13">
            <a:extLst>
              <a:ext uri="{FF2B5EF4-FFF2-40B4-BE49-F238E27FC236}">
                <a16:creationId xmlns:a16="http://schemas.microsoft.com/office/drawing/2014/main" id="{ED3F18FA-4CA2-4B7F-8860-0ABB52BCA33B}"/>
              </a:ext>
            </a:extLst>
          </p:cNvPr>
          <p:cNvPicPr>
            <a:picLocks noGrp="1" noChangeAspect="1"/>
          </p:cNvPicPr>
          <p:nvPr>
            <p:ph idx="1"/>
          </p:nvPr>
        </p:nvPicPr>
        <p:blipFill>
          <a:blip r:embed="rId2"/>
          <a:stretch>
            <a:fillRect/>
          </a:stretch>
        </p:blipFill>
        <p:spPr>
          <a:xfrm>
            <a:off x="685800" y="833438"/>
            <a:ext cx="6858000" cy="4886324"/>
          </a:xfrm>
          <a:noFill/>
        </p:spPr>
      </p:pic>
      <p:sp>
        <p:nvSpPr>
          <p:cNvPr id="21" name="Text Placeholder 3">
            <a:extLst>
              <a:ext uri="{FF2B5EF4-FFF2-40B4-BE49-F238E27FC236}">
                <a16:creationId xmlns:a16="http://schemas.microsoft.com/office/drawing/2014/main" id="{7785DA8D-34EC-491F-93ED-19E9928DF1C1}"/>
              </a:ext>
            </a:extLst>
          </p:cNvPr>
          <p:cNvSpPr>
            <a:spLocks noGrp="1"/>
          </p:cNvSpPr>
          <p:nvPr>
            <p:ph type="body" sz="half" idx="2"/>
          </p:nvPr>
        </p:nvSpPr>
        <p:spPr>
          <a:xfrm>
            <a:off x="8458200" y="2336800"/>
            <a:ext cx="3161963" cy="3606800"/>
          </a:xfrm>
        </p:spPr>
        <p:txBody>
          <a:bodyPr/>
          <a:lstStyle/>
          <a:p>
            <a:r>
              <a:rPr lang="en-US" dirty="0"/>
              <a:t>The librarian can edit the following fields shown.</a:t>
            </a:r>
          </a:p>
          <a:p>
            <a:r>
              <a:rPr lang="en-US" dirty="0"/>
              <a:t>In case the new information does not meet certain conditions, the librarian is notified. In case it does, the updated information is successfully saved in the database.</a:t>
            </a:r>
          </a:p>
        </p:txBody>
      </p:sp>
    </p:spTree>
    <p:extLst>
      <p:ext uri="{BB962C8B-B14F-4D97-AF65-F5344CB8AC3E}">
        <p14:creationId xmlns:p14="http://schemas.microsoft.com/office/powerpoint/2010/main" val="13030750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EADC72F-9644-40D5-B06E-112168B3EC85}"/>
              </a:ext>
            </a:extLst>
          </p:cNvPr>
          <p:cNvPicPr>
            <a:picLocks noGrp="1" noChangeAspect="1"/>
          </p:cNvPicPr>
          <p:nvPr>
            <p:ph type="pic" idx="1"/>
          </p:nvPr>
        </p:nvPicPr>
        <p:blipFill rotWithShape="1">
          <a:blip r:embed="rId2"/>
          <a:stretch/>
        </p:blipFill>
        <p:spPr>
          <a:xfrm>
            <a:off x="228599" y="1543430"/>
            <a:ext cx="7696201" cy="3771139"/>
          </a:xfrm>
          <a:noFill/>
        </p:spPr>
      </p:pic>
      <p:sp>
        <p:nvSpPr>
          <p:cNvPr id="10" name="Title 2">
            <a:extLst>
              <a:ext uri="{FF2B5EF4-FFF2-40B4-BE49-F238E27FC236}">
                <a16:creationId xmlns:a16="http://schemas.microsoft.com/office/drawing/2014/main" id="{54F652EC-4D04-4D9D-A3E5-4FD33CD51C84}"/>
              </a:ext>
            </a:extLst>
          </p:cNvPr>
          <p:cNvSpPr>
            <a:spLocks noGrp="1"/>
          </p:cNvSpPr>
          <p:nvPr>
            <p:ph type="title"/>
          </p:nvPr>
        </p:nvSpPr>
        <p:spPr>
          <a:xfrm>
            <a:off x="8477250" y="603504"/>
            <a:ext cx="3144774" cy="1025271"/>
          </a:xfrm>
        </p:spPr>
        <p:txBody>
          <a:bodyPr/>
          <a:lstStyle/>
          <a:p>
            <a:r>
              <a:rPr lang="en-US" dirty="0"/>
              <a:t>Librarian functionality</a:t>
            </a:r>
          </a:p>
        </p:txBody>
      </p:sp>
      <p:sp>
        <p:nvSpPr>
          <p:cNvPr id="12" name="Text Placeholder 3">
            <a:extLst>
              <a:ext uri="{FF2B5EF4-FFF2-40B4-BE49-F238E27FC236}">
                <a16:creationId xmlns:a16="http://schemas.microsoft.com/office/drawing/2014/main" id="{7CAAFBFE-F3C9-4E20-AA6D-5F2F826764BD}"/>
              </a:ext>
            </a:extLst>
          </p:cNvPr>
          <p:cNvSpPr>
            <a:spLocks noGrp="1"/>
          </p:cNvSpPr>
          <p:nvPr>
            <p:ph type="body" sz="half" idx="2"/>
          </p:nvPr>
        </p:nvSpPr>
        <p:spPr>
          <a:xfrm>
            <a:off x="8477250" y="1895475"/>
            <a:ext cx="3144774" cy="4448176"/>
          </a:xfrm>
        </p:spPr>
        <p:txBody>
          <a:bodyPr>
            <a:normAutofit lnSpcReduction="10000"/>
          </a:bodyPr>
          <a:lstStyle/>
          <a:p>
            <a:r>
              <a:rPr lang="en-US" dirty="0"/>
              <a:t>A librarian has access to additional functionalities such as:</a:t>
            </a:r>
          </a:p>
          <a:p>
            <a:pPr marL="285750" indent="-285750">
              <a:buFont typeface="Arial" panose="020B0604020202020204" pitchFamily="34" charset="0"/>
              <a:buChar char="•"/>
            </a:pPr>
            <a:r>
              <a:rPr lang="en-US" dirty="0"/>
              <a:t>See and create reports</a:t>
            </a:r>
          </a:p>
          <a:p>
            <a:pPr marL="285750" indent="-285750">
              <a:buFont typeface="Arial" panose="020B0604020202020204" pitchFamily="34" charset="0"/>
              <a:buChar char="•"/>
            </a:pPr>
            <a:r>
              <a:rPr lang="en-US" dirty="0"/>
              <a:t>See and remove reservations (if expired)</a:t>
            </a:r>
          </a:p>
          <a:p>
            <a:pPr marL="285750" indent="-285750">
              <a:buFont typeface="Arial" panose="020B0604020202020204" pitchFamily="34" charset="0"/>
              <a:buChar char="•"/>
            </a:pPr>
            <a:r>
              <a:rPr lang="en-US" dirty="0"/>
              <a:t>See and add genres</a:t>
            </a:r>
          </a:p>
          <a:p>
            <a:pPr marL="285750" indent="-285750">
              <a:buFont typeface="Arial" panose="020B0604020202020204" pitchFamily="34" charset="0"/>
              <a:buChar char="•"/>
            </a:pPr>
            <a:r>
              <a:rPr lang="en-US" dirty="0"/>
              <a:t>See and edit book types</a:t>
            </a:r>
          </a:p>
          <a:p>
            <a:pPr marL="285750" indent="-285750">
              <a:buFont typeface="Arial" panose="020B0604020202020204" pitchFamily="34" charset="0"/>
              <a:buChar char="•"/>
            </a:pPr>
            <a:r>
              <a:rPr lang="en-US" dirty="0"/>
              <a:t>See, add and remove books</a:t>
            </a:r>
          </a:p>
          <a:p>
            <a:pPr marL="285750" indent="-285750">
              <a:buFont typeface="Arial" panose="020B0604020202020204" pitchFamily="34" charset="0"/>
              <a:buChar char="•"/>
            </a:pPr>
            <a:r>
              <a:rPr lang="en-US" dirty="0"/>
              <a:t>See, add and remove users from blacklist</a:t>
            </a:r>
          </a:p>
        </p:txBody>
      </p:sp>
      <p:cxnSp>
        <p:nvCxnSpPr>
          <p:cNvPr id="7" name="Straight Arrow Connector 6">
            <a:extLst>
              <a:ext uri="{FF2B5EF4-FFF2-40B4-BE49-F238E27FC236}">
                <a16:creationId xmlns:a16="http://schemas.microsoft.com/office/drawing/2014/main" id="{43CBF75C-D02B-41FA-9C81-9DD90EFB152E}"/>
              </a:ext>
            </a:extLst>
          </p:cNvPr>
          <p:cNvCxnSpPr/>
          <p:nvPr/>
        </p:nvCxnSpPr>
        <p:spPr>
          <a:xfrm flipH="1" flipV="1">
            <a:off x="6515100" y="1800225"/>
            <a:ext cx="2105025" cy="1228725"/>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9" name="Straight Arrow Connector 8">
            <a:extLst>
              <a:ext uri="{FF2B5EF4-FFF2-40B4-BE49-F238E27FC236}">
                <a16:creationId xmlns:a16="http://schemas.microsoft.com/office/drawing/2014/main" id="{55DD3D8D-19F2-4BC7-9A95-76580C77944F}"/>
              </a:ext>
            </a:extLst>
          </p:cNvPr>
          <p:cNvCxnSpPr/>
          <p:nvPr/>
        </p:nvCxnSpPr>
        <p:spPr>
          <a:xfrm flipH="1" flipV="1">
            <a:off x="6010183" y="1784412"/>
            <a:ext cx="2601157" cy="1580225"/>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cxnSp>
        <p:nvCxnSpPr>
          <p:cNvPr id="13" name="Straight Arrow Connector 12">
            <a:extLst>
              <a:ext uri="{FF2B5EF4-FFF2-40B4-BE49-F238E27FC236}">
                <a16:creationId xmlns:a16="http://schemas.microsoft.com/office/drawing/2014/main" id="{94A48130-4098-4F10-82F3-30AB651E4CFB}"/>
              </a:ext>
            </a:extLst>
          </p:cNvPr>
          <p:cNvCxnSpPr/>
          <p:nvPr/>
        </p:nvCxnSpPr>
        <p:spPr>
          <a:xfrm flipH="1" flipV="1">
            <a:off x="5475351" y="1784412"/>
            <a:ext cx="3135989" cy="2272683"/>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cxnSp>
        <p:nvCxnSpPr>
          <p:cNvPr id="15" name="Straight Arrow Connector 14">
            <a:extLst>
              <a:ext uri="{FF2B5EF4-FFF2-40B4-BE49-F238E27FC236}">
                <a16:creationId xmlns:a16="http://schemas.microsoft.com/office/drawing/2014/main" id="{6E43ECB9-AFCD-4403-8AC7-2A9EB482BD1A}"/>
              </a:ext>
            </a:extLst>
          </p:cNvPr>
          <p:cNvCxnSpPr/>
          <p:nvPr/>
        </p:nvCxnSpPr>
        <p:spPr>
          <a:xfrm flipH="1" flipV="1">
            <a:off x="4935984" y="1784412"/>
            <a:ext cx="3675356" cy="2610035"/>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7" name="Straight Arrow Connector 16">
            <a:extLst>
              <a:ext uri="{FF2B5EF4-FFF2-40B4-BE49-F238E27FC236}">
                <a16:creationId xmlns:a16="http://schemas.microsoft.com/office/drawing/2014/main" id="{73899935-CAEB-4CC6-BC53-3EDE736EF80B}"/>
              </a:ext>
            </a:extLst>
          </p:cNvPr>
          <p:cNvCxnSpPr/>
          <p:nvPr/>
        </p:nvCxnSpPr>
        <p:spPr>
          <a:xfrm flipH="1" flipV="1">
            <a:off x="4527612" y="1800225"/>
            <a:ext cx="4083728" cy="3268925"/>
          </a:xfrm>
          <a:prstGeom prst="straightConnector1">
            <a:avLst/>
          </a:prstGeom>
          <a:ln>
            <a:solidFill>
              <a:srgbClr val="7030A0"/>
            </a:solidFill>
            <a:tailEnd type="triangle"/>
          </a:ln>
        </p:spPr>
        <p:style>
          <a:lnRef idx="3">
            <a:schemeClr val="accent1"/>
          </a:lnRef>
          <a:fillRef idx="0">
            <a:schemeClr val="accent1"/>
          </a:fillRef>
          <a:effectRef idx="2">
            <a:schemeClr val="accent1"/>
          </a:effectRef>
          <a:fontRef idx="minor">
            <a:schemeClr val="tx1"/>
          </a:fontRef>
        </p:style>
      </p:cxnSp>
      <p:cxnSp>
        <p:nvCxnSpPr>
          <p:cNvPr id="19" name="Straight Arrow Connector 18">
            <a:extLst>
              <a:ext uri="{FF2B5EF4-FFF2-40B4-BE49-F238E27FC236}">
                <a16:creationId xmlns:a16="http://schemas.microsoft.com/office/drawing/2014/main" id="{3848978F-C695-4329-9F4D-60F86541F9C7}"/>
              </a:ext>
            </a:extLst>
          </p:cNvPr>
          <p:cNvCxnSpPr/>
          <p:nvPr/>
        </p:nvCxnSpPr>
        <p:spPr>
          <a:xfrm flipH="1" flipV="1">
            <a:off x="4083728" y="1784412"/>
            <a:ext cx="4527612" cy="3915052"/>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1665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A14F706-BE78-41C7-A15D-AB18929A7F54}"/>
              </a:ext>
            </a:extLst>
          </p:cNvPr>
          <p:cNvPicPr>
            <a:picLocks noGrp="1" noChangeAspect="1"/>
          </p:cNvPicPr>
          <p:nvPr>
            <p:ph type="pic" idx="1"/>
          </p:nvPr>
        </p:nvPicPr>
        <p:blipFill rotWithShape="1">
          <a:blip r:embed="rId2"/>
          <a:stretch/>
        </p:blipFill>
        <p:spPr>
          <a:xfrm>
            <a:off x="228599" y="1636205"/>
            <a:ext cx="7696201" cy="2347340"/>
          </a:xfrm>
          <a:noFill/>
        </p:spPr>
      </p:pic>
      <p:sp>
        <p:nvSpPr>
          <p:cNvPr id="10" name="Title 2">
            <a:extLst>
              <a:ext uri="{FF2B5EF4-FFF2-40B4-BE49-F238E27FC236}">
                <a16:creationId xmlns:a16="http://schemas.microsoft.com/office/drawing/2014/main" id="{564FFEEA-F700-44CE-97D3-1FDC12D8E5D2}"/>
              </a:ext>
            </a:extLst>
          </p:cNvPr>
          <p:cNvSpPr>
            <a:spLocks noGrp="1"/>
          </p:cNvSpPr>
          <p:nvPr>
            <p:ph type="title"/>
          </p:nvPr>
        </p:nvSpPr>
        <p:spPr>
          <a:xfrm>
            <a:off x="8401050" y="489204"/>
            <a:ext cx="3220974" cy="1053846"/>
          </a:xfrm>
        </p:spPr>
        <p:txBody>
          <a:bodyPr/>
          <a:lstStyle/>
          <a:p>
            <a:r>
              <a:rPr lang="en-US" dirty="0"/>
              <a:t>Librarian page for reports </a:t>
            </a:r>
          </a:p>
        </p:txBody>
      </p:sp>
      <p:sp>
        <p:nvSpPr>
          <p:cNvPr id="12" name="Text Placeholder 3">
            <a:extLst>
              <a:ext uri="{FF2B5EF4-FFF2-40B4-BE49-F238E27FC236}">
                <a16:creationId xmlns:a16="http://schemas.microsoft.com/office/drawing/2014/main" id="{5CEFE149-BE4F-445F-8E16-24381D3C128E}"/>
              </a:ext>
            </a:extLst>
          </p:cNvPr>
          <p:cNvSpPr>
            <a:spLocks noGrp="1"/>
          </p:cNvSpPr>
          <p:nvPr>
            <p:ph type="body" sz="half" idx="2"/>
          </p:nvPr>
        </p:nvSpPr>
        <p:spPr>
          <a:xfrm>
            <a:off x="8477250" y="1885950"/>
            <a:ext cx="3144774" cy="4368546"/>
          </a:xfrm>
        </p:spPr>
        <p:txBody>
          <a:bodyPr>
            <a:normAutofit/>
          </a:bodyPr>
          <a:lstStyle/>
          <a:p>
            <a:r>
              <a:rPr lang="en-US" dirty="0"/>
              <a:t>On reports page, the librarian can </a:t>
            </a:r>
          </a:p>
          <a:p>
            <a:pPr marL="285750" indent="-285750">
              <a:buFont typeface="Arial" panose="020B0604020202020204" pitchFamily="34" charset="0"/>
              <a:buChar char="•"/>
            </a:pPr>
            <a:r>
              <a:rPr lang="en-US" dirty="0"/>
              <a:t>Create new report</a:t>
            </a:r>
          </a:p>
          <a:p>
            <a:pPr marL="285750" indent="-285750">
              <a:buFont typeface="Arial" panose="020B0604020202020204" pitchFamily="34" charset="0"/>
              <a:buChar char="•"/>
            </a:pPr>
            <a:r>
              <a:rPr lang="en-US" dirty="0"/>
              <a:t>See open or all reports</a:t>
            </a:r>
          </a:p>
          <a:p>
            <a:pPr marL="285750" indent="-285750">
              <a:buFont typeface="Arial" panose="020B0604020202020204" pitchFamily="34" charset="0"/>
              <a:buChar char="•"/>
            </a:pPr>
            <a:r>
              <a:rPr lang="en-US" dirty="0"/>
              <a:t>Close reports</a:t>
            </a:r>
          </a:p>
          <a:p>
            <a:pPr marL="285750" indent="-285750">
              <a:buFont typeface="Arial" panose="020B0604020202020204" pitchFamily="34" charset="0"/>
              <a:buChar char="•"/>
            </a:pPr>
            <a:r>
              <a:rPr lang="en-US" dirty="0"/>
              <a:t>See report details</a:t>
            </a:r>
          </a:p>
          <a:p>
            <a:pPr marL="285750" indent="-285750">
              <a:buFont typeface="Arial" panose="020B0604020202020204" pitchFamily="34" charset="0"/>
              <a:buChar char="•"/>
            </a:pPr>
            <a:r>
              <a:rPr lang="en-US" dirty="0"/>
              <a:t>Close open report</a:t>
            </a:r>
          </a:p>
          <a:p>
            <a:pPr marL="285750" indent="-285750">
              <a:buFont typeface="Arial" panose="020B0604020202020204" pitchFamily="34" charset="0"/>
              <a:buChar char="•"/>
            </a:pPr>
            <a:r>
              <a:rPr lang="en-US" dirty="0"/>
              <a:t>Add users to blacklist in case they passed the due date</a:t>
            </a:r>
          </a:p>
        </p:txBody>
      </p:sp>
    </p:spTree>
    <p:extLst>
      <p:ext uri="{BB962C8B-B14F-4D97-AF65-F5344CB8AC3E}">
        <p14:creationId xmlns:p14="http://schemas.microsoft.com/office/powerpoint/2010/main" val="38706899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a:extLst>
              <a:ext uri="{FF2B5EF4-FFF2-40B4-BE49-F238E27FC236}">
                <a16:creationId xmlns:a16="http://schemas.microsoft.com/office/drawing/2014/main" id="{776BC285-BED9-451F-BD28-03D34012F117}"/>
              </a:ext>
            </a:extLst>
          </p:cNvPr>
          <p:cNvSpPr>
            <a:spLocks noGrp="1"/>
          </p:cNvSpPr>
          <p:nvPr>
            <p:ph type="title"/>
          </p:nvPr>
        </p:nvSpPr>
        <p:spPr>
          <a:xfrm>
            <a:off x="1066800" y="642594"/>
            <a:ext cx="10058400" cy="1371600"/>
          </a:xfrm>
        </p:spPr>
        <p:txBody>
          <a:bodyPr/>
          <a:lstStyle/>
          <a:p>
            <a:r>
              <a:rPr lang="en-US" dirty="0"/>
              <a:t>Librarian page for reservations </a:t>
            </a:r>
          </a:p>
        </p:txBody>
      </p:sp>
      <p:sp>
        <p:nvSpPr>
          <p:cNvPr id="15" name="Title 1">
            <a:extLst>
              <a:ext uri="{FF2B5EF4-FFF2-40B4-BE49-F238E27FC236}">
                <a16:creationId xmlns:a16="http://schemas.microsoft.com/office/drawing/2014/main" id="{342EC863-6727-4DA0-8C93-E4D58ED15C5D}"/>
              </a:ext>
            </a:extLst>
          </p:cNvPr>
          <p:cNvSpPr txBox="1">
            <a:spLocks/>
          </p:cNvSpPr>
          <p:nvPr/>
        </p:nvSpPr>
        <p:spPr>
          <a:xfrm>
            <a:off x="1066800" y="2014194"/>
            <a:ext cx="10058400" cy="11555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a:lstStyle>
          <a:p>
            <a:r>
              <a:rPr lang="en-US" sz="2000" dirty="0"/>
              <a:t>The librarian can see all reservations for the library where he/she works, create reports from them, or remove them in case the pickup date has passed.</a:t>
            </a:r>
          </a:p>
        </p:txBody>
      </p:sp>
      <p:pic>
        <p:nvPicPr>
          <p:cNvPr id="20" name="Content Placeholder 19">
            <a:extLst>
              <a:ext uri="{FF2B5EF4-FFF2-40B4-BE49-F238E27FC236}">
                <a16:creationId xmlns:a16="http://schemas.microsoft.com/office/drawing/2014/main" id="{E06FC03F-8882-4908-A1D6-432852C08A4A}"/>
              </a:ext>
            </a:extLst>
          </p:cNvPr>
          <p:cNvPicPr>
            <a:picLocks noGrp="1" noChangeAspect="1"/>
          </p:cNvPicPr>
          <p:nvPr>
            <p:ph idx="1"/>
          </p:nvPr>
        </p:nvPicPr>
        <p:blipFill>
          <a:blip r:embed="rId2"/>
          <a:stretch>
            <a:fillRect/>
          </a:stretch>
        </p:blipFill>
        <p:spPr>
          <a:xfrm>
            <a:off x="1066800" y="3169770"/>
            <a:ext cx="10058400" cy="2249346"/>
          </a:xfrm>
        </p:spPr>
      </p:pic>
    </p:spTree>
    <p:extLst>
      <p:ext uri="{BB962C8B-B14F-4D97-AF65-F5344CB8AC3E}">
        <p14:creationId xmlns:p14="http://schemas.microsoft.com/office/powerpoint/2010/main" val="10027466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BCD77EA4-247B-45BE-907E-7F3674A2F62C}"/>
              </a:ext>
            </a:extLst>
          </p:cNvPr>
          <p:cNvSpPr>
            <a:spLocks noGrp="1"/>
          </p:cNvSpPr>
          <p:nvPr>
            <p:ph type="title"/>
          </p:nvPr>
        </p:nvSpPr>
        <p:spPr>
          <a:xfrm>
            <a:off x="1066800" y="642594"/>
            <a:ext cx="10058400" cy="659452"/>
          </a:xfrm>
        </p:spPr>
        <p:txBody>
          <a:bodyPr/>
          <a:lstStyle/>
          <a:p>
            <a:r>
              <a:rPr lang="en-US" dirty="0"/>
              <a:t>Genres </a:t>
            </a:r>
            <a:r>
              <a:rPr lang="en-US" dirty="0" err="1"/>
              <a:t>peges</a:t>
            </a:r>
            <a:endParaRPr lang="en-US" dirty="0"/>
          </a:p>
        </p:txBody>
      </p:sp>
      <p:pic>
        <p:nvPicPr>
          <p:cNvPr id="5" name="Content Placeholder 4">
            <a:extLst>
              <a:ext uri="{FF2B5EF4-FFF2-40B4-BE49-F238E27FC236}">
                <a16:creationId xmlns:a16="http://schemas.microsoft.com/office/drawing/2014/main" id="{4B07BE3B-52BD-4D0B-9FBC-7B204408C3A4}"/>
              </a:ext>
            </a:extLst>
          </p:cNvPr>
          <p:cNvPicPr>
            <a:picLocks noGrp="1" noChangeAspect="1"/>
          </p:cNvPicPr>
          <p:nvPr>
            <p:ph sz="half" idx="1"/>
          </p:nvPr>
        </p:nvPicPr>
        <p:blipFill>
          <a:blip r:embed="rId2"/>
          <a:stretch>
            <a:fillRect/>
          </a:stretch>
        </p:blipFill>
        <p:spPr>
          <a:xfrm>
            <a:off x="1066800" y="2310460"/>
            <a:ext cx="4663440" cy="3334359"/>
          </a:xfrm>
          <a:noFill/>
        </p:spPr>
      </p:pic>
      <p:pic>
        <p:nvPicPr>
          <p:cNvPr id="7" name="Content Placeholder 6">
            <a:extLst>
              <a:ext uri="{FF2B5EF4-FFF2-40B4-BE49-F238E27FC236}">
                <a16:creationId xmlns:a16="http://schemas.microsoft.com/office/drawing/2014/main" id="{7F8E6815-F351-4194-8B4F-962B24D86659}"/>
              </a:ext>
            </a:extLst>
          </p:cNvPr>
          <p:cNvPicPr>
            <a:picLocks noGrp="1" noChangeAspect="1"/>
          </p:cNvPicPr>
          <p:nvPr>
            <p:ph sz="half" idx="2"/>
          </p:nvPr>
        </p:nvPicPr>
        <p:blipFill>
          <a:blip r:embed="rId3"/>
          <a:stretch>
            <a:fillRect/>
          </a:stretch>
        </p:blipFill>
        <p:spPr>
          <a:xfrm>
            <a:off x="6461125" y="2399008"/>
            <a:ext cx="4664075" cy="3156946"/>
          </a:xfrm>
        </p:spPr>
      </p:pic>
      <p:sp>
        <p:nvSpPr>
          <p:cNvPr id="11" name="Title 1">
            <a:extLst>
              <a:ext uri="{FF2B5EF4-FFF2-40B4-BE49-F238E27FC236}">
                <a16:creationId xmlns:a16="http://schemas.microsoft.com/office/drawing/2014/main" id="{42B91339-276B-452D-9C6B-7DC5E3B67CC0}"/>
              </a:ext>
            </a:extLst>
          </p:cNvPr>
          <p:cNvSpPr txBox="1">
            <a:spLocks/>
          </p:cNvSpPr>
          <p:nvPr/>
        </p:nvSpPr>
        <p:spPr>
          <a:xfrm>
            <a:off x="1190625" y="1302046"/>
            <a:ext cx="10058400" cy="100841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a:lstStyle>
          <a:p>
            <a:r>
              <a:rPr lang="en-US" sz="2400" dirty="0"/>
              <a:t>Here the librarian can see and add new genres</a:t>
            </a:r>
          </a:p>
        </p:txBody>
      </p:sp>
    </p:spTree>
    <p:extLst>
      <p:ext uri="{BB962C8B-B14F-4D97-AF65-F5344CB8AC3E}">
        <p14:creationId xmlns:p14="http://schemas.microsoft.com/office/powerpoint/2010/main" val="39548264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03F80FFF-D31D-4AD8-A317-C27189F0A020}"/>
              </a:ext>
            </a:extLst>
          </p:cNvPr>
          <p:cNvPicPr>
            <a:picLocks noGrp="1" noChangeAspect="1"/>
          </p:cNvPicPr>
          <p:nvPr>
            <p:ph type="pic" idx="1"/>
          </p:nvPr>
        </p:nvPicPr>
        <p:blipFill rotWithShape="1">
          <a:blip r:embed="rId2"/>
          <a:stretch/>
        </p:blipFill>
        <p:spPr>
          <a:xfrm>
            <a:off x="228599" y="1822418"/>
            <a:ext cx="7696201" cy="3213163"/>
          </a:xfrm>
          <a:noFill/>
        </p:spPr>
      </p:pic>
      <p:sp>
        <p:nvSpPr>
          <p:cNvPr id="14" name="Title 2">
            <a:extLst>
              <a:ext uri="{FF2B5EF4-FFF2-40B4-BE49-F238E27FC236}">
                <a16:creationId xmlns:a16="http://schemas.microsoft.com/office/drawing/2014/main" id="{EFEA7325-9672-4003-95F2-57909BCE404C}"/>
              </a:ext>
            </a:extLst>
          </p:cNvPr>
          <p:cNvSpPr>
            <a:spLocks noGrp="1"/>
          </p:cNvSpPr>
          <p:nvPr>
            <p:ph type="title"/>
          </p:nvPr>
        </p:nvSpPr>
        <p:spPr>
          <a:xfrm>
            <a:off x="8477250" y="603504"/>
            <a:ext cx="3144774" cy="682371"/>
          </a:xfrm>
        </p:spPr>
        <p:txBody>
          <a:bodyPr/>
          <a:lstStyle/>
          <a:p>
            <a:r>
              <a:rPr lang="en-US" dirty="0"/>
              <a:t>Books in library</a:t>
            </a:r>
          </a:p>
        </p:txBody>
      </p:sp>
      <p:sp>
        <p:nvSpPr>
          <p:cNvPr id="13" name="Text Placeholder 3">
            <a:extLst>
              <a:ext uri="{FF2B5EF4-FFF2-40B4-BE49-F238E27FC236}">
                <a16:creationId xmlns:a16="http://schemas.microsoft.com/office/drawing/2014/main" id="{1ECCDAB5-C64F-44D6-B86D-D11070AD734C}"/>
              </a:ext>
            </a:extLst>
          </p:cNvPr>
          <p:cNvSpPr>
            <a:spLocks noGrp="1"/>
          </p:cNvSpPr>
          <p:nvPr>
            <p:ph type="body" sz="half" idx="2"/>
          </p:nvPr>
        </p:nvSpPr>
        <p:spPr>
          <a:xfrm>
            <a:off x="8477250" y="1524000"/>
            <a:ext cx="3144774" cy="4373880"/>
          </a:xfrm>
        </p:spPr>
        <p:txBody>
          <a:bodyPr/>
          <a:lstStyle/>
          <a:p>
            <a:r>
              <a:rPr lang="en-US" dirty="0"/>
              <a:t>Here, the librarian can:</a:t>
            </a:r>
          </a:p>
          <a:p>
            <a:pPr marL="285750" indent="-285750">
              <a:buFont typeface="Arial" panose="020B0604020202020204" pitchFamily="34" charset="0"/>
              <a:buChar char="•"/>
            </a:pPr>
            <a:r>
              <a:rPr lang="en-US" dirty="0"/>
              <a:t>See all physical books in the library where he/she works</a:t>
            </a:r>
          </a:p>
          <a:p>
            <a:pPr marL="285750" indent="-285750">
              <a:buFont typeface="Arial" panose="020B0604020202020204" pitchFamily="34" charset="0"/>
              <a:buChar char="•"/>
            </a:pPr>
            <a:r>
              <a:rPr lang="en-US" dirty="0"/>
              <a:t>Add new books</a:t>
            </a:r>
          </a:p>
          <a:p>
            <a:pPr marL="285750" indent="-285750">
              <a:buFont typeface="Arial" panose="020B0604020202020204" pitchFamily="34" charset="0"/>
              <a:buChar char="•"/>
            </a:pPr>
            <a:r>
              <a:rPr lang="en-US" dirty="0"/>
              <a:t>Remove books from the library</a:t>
            </a:r>
          </a:p>
          <a:p>
            <a:pPr marL="285750" indent="-285750">
              <a:buFont typeface="Arial" panose="020B0604020202020204" pitchFamily="34" charset="0"/>
              <a:buChar char="•"/>
            </a:pPr>
            <a:r>
              <a:rPr lang="en-US" dirty="0"/>
              <a:t>See all existent reports for each physical book</a:t>
            </a:r>
          </a:p>
        </p:txBody>
      </p:sp>
    </p:spTree>
    <p:extLst>
      <p:ext uri="{BB962C8B-B14F-4D97-AF65-F5344CB8AC3E}">
        <p14:creationId xmlns:p14="http://schemas.microsoft.com/office/powerpoint/2010/main" val="40060853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CF016E2E-4389-4A3D-BC4A-0A1880C5D83A}"/>
              </a:ext>
            </a:extLst>
          </p:cNvPr>
          <p:cNvSpPr>
            <a:spLocks noGrp="1"/>
          </p:cNvSpPr>
          <p:nvPr>
            <p:ph type="title"/>
          </p:nvPr>
        </p:nvSpPr>
        <p:spPr>
          <a:xfrm>
            <a:off x="1066800" y="642594"/>
            <a:ext cx="10058400" cy="1371600"/>
          </a:xfrm>
        </p:spPr>
        <p:txBody>
          <a:bodyPr/>
          <a:lstStyle/>
          <a:p>
            <a:r>
              <a:rPr lang="en-US" dirty="0"/>
              <a:t>Blacklist page</a:t>
            </a:r>
          </a:p>
        </p:txBody>
      </p:sp>
      <p:pic>
        <p:nvPicPr>
          <p:cNvPr id="10" name="Content Placeholder 9">
            <a:extLst>
              <a:ext uri="{FF2B5EF4-FFF2-40B4-BE49-F238E27FC236}">
                <a16:creationId xmlns:a16="http://schemas.microsoft.com/office/drawing/2014/main" id="{9C811747-50CF-4E35-8959-0C7928287D34}"/>
              </a:ext>
            </a:extLst>
          </p:cNvPr>
          <p:cNvPicPr>
            <a:picLocks noGrp="1" noChangeAspect="1"/>
          </p:cNvPicPr>
          <p:nvPr>
            <p:ph idx="1"/>
          </p:nvPr>
        </p:nvPicPr>
        <p:blipFill>
          <a:blip r:embed="rId2"/>
          <a:stretch>
            <a:fillRect/>
          </a:stretch>
        </p:blipFill>
        <p:spPr>
          <a:xfrm>
            <a:off x="1066800" y="3826263"/>
            <a:ext cx="10058400" cy="1318437"/>
          </a:xfrm>
        </p:spPr>
      </p:pic>
      <p:sp>
        <p:nvSpPr>
          <p:cNvPr id="12" name="Title 1">
            <a:extLst>
              <a:ext uri="{FF2B5EF4-FFF2-40B4-BE49-F238E27FC236}">
                <a16:creationId xmlns:a16="http://schemas.microsoft.com/office/drawing/2014/main" id="{9D7C742C-F9EB-45F6-8A1F-2FDEAFBD8C27}"/>
              </a:ext>
            </a:extLst>
          </p:cNvPr>
          <p:cNvSpPr txBox="1">
            <a:spLocks/>
          </p:cNvSpPr>
          <p:nvPr/>
        </p:nvSpPr>
        <p:spPr>
          <a:xfrm>
            <a:off x="1066800" y="2057400"/>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a:lstStyle>
          <a:p>
            <a:r>
              <a:rPr lang="en-US" sz="2400" dirty="0"/>
              <a:t>All librarians can see the users blacklisted due to passing the book’s deadline. They can also remove those users in case they consider so.</a:t>
            </a:r>
          </a:p>
        </p:txBody>
      </p:sp>
    </p:spTree>
    <p:extLst>
      <p:ext uri="{BB962C8B-B14F-4D97-AF65-F5344CB8AC3E}">
        <p14:creationId xmlns:p14="http://schemas.microsoft.com/office/powerpoint/2010/main" val="4875139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7A8C3E5-E6F1-4F99-86B8-69F82D8E03E5}"/>
              </a:ext>
            </a:extLst>
          </p:cNvPr>
          <p:cNvPicPr>
            <a:picLocks noGrp="1" noChangeAspect="1"/>
          </p:cNvPicPr>
          <p:nvPr>
            <p:ph type="pic" idx="1"/>
          </p:nvPr>
        </p:nvPicPr>
        <p:blipFill rotWithShape="1">
          <a:blip r:embed="rId2"/>
          <a:stretch/>
        </p:blipFill>
        <p:spPr>
          <a:xfrm>
            <a:off x="228599" y="956595"/>
            <a:ext cx="7696201" cy="4944809"/>
          </a:xfrm>
          <a:noFill/>
        </p:spPr>
      </p:pic>
      <p:sp>
        <p:nvSpPr>
          <p:cNvPr id="10" name="Title 2">
            <a:extLst>
              <a:ext uri="{FF2B5EF4-FFF2-40B4-BE49-F238E27FC236}">
                <a16:creationId xmlns:a16="http://schemas.microsoft.com/office/drawing/2014/main" id="{8F679DE7-B910-4626-BD43-24C628818272}"/>
              </a:ext>
            </a:extLst>
          </p:cNvPr>
          <p:cNvSpPr>
            <a:spLocks noGrp="1"/>
          </p:cNvSpPr>
          <p:nvPr>
            <p:ph type="title"/>
          </p:nvPr>
        </p:nvSpPr>
        <p:spPr>
          <a:xfrm>
            <a:off x="8477250" y="603504"/>
            <a:ext cx="3144774" cy="1645920"/>
          </a:xfrm>
        </p:spPr>
        <p:txBody>
          <a:bodyPr/>
          <a:lstStyle/>
          <a:p>
            <a:r>
              <a:rPr lang="en-US" dirty="0"/>
              <a:t>Create report page</a:t>
            </a:r>
          </a:p>
        </p:txBody>
      </p:sp>
      <p:sp>
        <p:nvSpPr>
          <p:cNvPr id="12" name="Text Placeholder 3">
            <a:extLst>
              <a:ext uri="{FF2B5EF4-FFF2-40B4-BE49-F238E27FC236}">
                <a16:creationId xmlns:a16="http://schemas.microsoft.com/office/drawing/2014/main" id="{90D5855F-3FED-435F-8AC7-4EF859E01E94}"/>
              </a:ext>
            </a:extLst>
          </p:cNvPr>
          <p:cNvSpPr>
            <a:spLocks noGrp="1"/>
          </p:cNvSpPr>
          <p:nvPr>
            <p:ph type="body" sz="half" idx="2"/>
          </p:nvPr>
        </p:nvSpPr>
        <p:spPr>
          <a:xfrm>
            <a:off x="8477250" y="2386584"/>
            <a:ext cx="3144774" cy="3511296"/>
          </a:xfrm>
        </p:spPr>
        <p:txBody>
          <a:bodyPr/>
          <a:lstStyle/>
          <a:p>
            <a:r>
              <a:rPr lang="en-US" dirty="0"/>
              <a:t>In case the librarian wants to create a report for a reader that did not have a reservation, the shown fields must be completed.</a:t>
            </a:r>
          </a:p>
          <a:p>
            <a:r>
              <a:rPr lang="en-US" dirty="0"/>
              <a:t>In case any of those fields does not meet some conditions or the user is not found, the librarian is notified.</a:t>
            </a:r>
          </a:p>
        </p:txBody>
      </p:sp>
    </p:spTree>
    <p:extLst>
      <p:ext uri="{BB962C8B-B14F-4D97-AF65-F5344CB8AC3E}">
        <p14:creationId xmlns:p14="http://schemas.microsoft.com/office/powerpoint/2010/main" val="13839626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B381348F-DCB3-4449-B14E-A03C35403576}"/>
              </a:ext>
            </a:extLst>
          </p:cNvPr>
          <p:cNvPicPr>
            <a:picLocks noGrp="1" noChangeAspect="1"/>
          </p:cNvPicPr>
          <p:nvPr>
            <p:ph type="pic" idx="1"/>
          </p:nvPr>
        </p:nvPicPr>
        <p:blipFill rotWithShape="1">
          <a:blip r:embed="rId2"/>
          <a:stretch/>
        </p:blipFill>
        <p:spPr>
          <a:xfrm>
            <a:off x="228599" y="1553051"/>
            <a:ext cx="7696201" cy="3751897"/>
          </a:xfrm>
          <a:noFill/>
        </p:spPr>
      </p:pic>
      <p:sp>
        <p:nvSpPr>
          <p:cNvPr id="12" name="Title 2">
            <a:extLst>
              <a:ext uri="{FF2B5EF4-FFF2-40B4-BE49-F238E27FC236}">
                <a16:creationId xmlns:a16="http://schemas.microsoft.com/office/drawing/2014/main" id="{776905FA-E6E1-4E1A-BF97-2CA23D7B6FB0}"/>
              </a:ext>
            </a:extLst>
          </p:cNvPr>
          <p:cNvSpPr>
            <a:spLocks noGrp="1"/>
          </p:cNvSpPr>
          <p:nvPr>
            <p:ph type="title"/>
          </p:nvPr>
        </p:nvSpPr>
        <p:spPr>
          <a:xfrm>
            <a:off x="8477250" y="603504"/>
            <a:ext cx="3144774" cy="1645920"/>
          </a:xfrm>
        </p:spPr>
        <p:txBody>
          <a:bodyPr/>
          <a:lstStyle/>
          <a:p>
            <a:r>
              <a:rPr lang="en-US" dirty="0"/>
              <a:t>Home page and visitor navigation bar</a:t>
            </a:r>
          </a:p>
        </p:txBody>
      </p:sp>
      <p:sp>
        <p:nvSpPr>
          <p:cNvPr id="14" name="Text Placeholder 3">
            <a:extLst>
              <a:ext uri="{FF2B5EF4-FFF2-40B4-BE49-F238E27FC236}">
                <a16:creationId xmlns:a16="http://schemas.microsoft.com/office/drawing/2014/main" id="{586D676B-C302-4996-92F1-BE640AC3E0C4}"/>
              </a:ext>
            </a:extLst>
          </p:cNvPr>
          <p:cNvSpPr>
            <a:spLocks noGrp="1"/>
          </p:cNvSpPr>
          <p:nvPr>
            <p:ph type="body" sz="half" idx="2"/>
          </p:nvPr>
        </p:nvSpPr>
        <p:spPr>
          <a:xfrm>
            <a:off x="8477250" y="2386584"/>
            <a:ext cx="3144774" cy="3511296"/>
          </a:xfrm>
        </p:spPr>
        <p:txBody>
          <a:bodyPr/>
          <a:lstStyle/>
          <a:p>
            <a:r>
              <a:rPr lang="en-US" dirty="0"/>
              <a:t>Here the user has a small description of the application and can choose to:</a:t>
            </a:r>
          </a:p>
          <a:p>
            <a:pPr marL="285750" indent="-285750">
              <a:buFont typeface="Arial" panose="020B0604020202020204" pitchFamily="34" charset="0"/>
              <a:buChar char="•"/>
            </a:pPr>
            <a:r>
              <a:rPr lang="en-US" dirty="0"/>
              <a:t>See books available in our collection of libraries</a:t>
            </a:r>
          </a:p>
          <a:p>
            <a:pPr marL="285750" indent="-285750">
              <a:buFont typeface="Arial" panose="020B0604020202020204" pitchFamily="34" charset="0"/>
              <a:buChar char="•"/>
            </a:pPr>
            <a:r>
              <a:rPr lang="en-US" dirty="0"/>
              <a:t>Sign in his/her personal account</a:t>
            </a:r>
          </a:p>
          <a:p>
            <a:pPr marL="285750" indent="-285750">
              <a:buFont typeface="Arial" panose="020B0604020202020204" pitchFamily="34" charset="0"/>
              <a:buChar char="•"/>
            </a:pPr>
            <a:r>
              <a:rPr lang="en-US" dirty="0"/>
              <a:t>Sing up on our website</a:t>
            </a:r>
          </a:p>
          <a:p>
            <a:endParaRPr lang="en-US" dirty="0"/>
          </a:p>
          <a:p>
            <a:endParaRPr lang="en-US" dirty="0"/>
          </a:p>
        </p:txBody>
      </p:sp>
    </p:spTree>
    <p:extLst>
      <p:ext uri="{BB962C8B-B14F-4D97-AF65-F5344CB8AC3E}">
        <p14:creationId xmlns:p14="http://schemas.microsoft.com/office/powerpoint/2010/main" val="2304722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209FB809-8024-4D2E-9CBB-51EEE54F23E2}"/>
              </a:ext>
            </a:extLst>
          </p:cNvPr>
          <p:cNvSpPr>
            <a:spLocks noGrp="1"/>
          </p:cNvSpPr>
          <p:nvPr>
            <p:ph type="title"/>
          </p:nvPr>
        </p:nvSpPr>
        <p:spPr>
          <a:xfrm>
            <a:off x="8458200" y="607392"/>
            <a:ext cx="3161963" cy="1645920"/>
          </a:xfrm>
        </p:spPr>
        <p:txBody>
          <a:bodyPr/>
          <a:lstStyle/>
          <a:p>
            <a:r>
              <a:rPr lang="en-US" dirty="0"/>
              <a:t>Create book type page</a:t>
            </a:r>
          </a:p>
        </p:txBody>
      </p:sp>
      <p:pic>
        <p:nvPicPr>
          <p:cNvPr id="14" name="Content Placeholder 13">
            <a:extLst>
              <a:ext uri="{FF2B5EF4-FFF2-40B4-BE49-F238E27FC236}">
                <a16:creationId xmlns:a16="http://schemas.microsoft.com/office/drawing/2014/main" id="{45775C4E-3CA1-4588-9CD2-296EFD106E17}"/>
              </a:ext>
            </a:extLst>
          </p:cNvPr>
          <p:cNvPicPr>
            <a:picLocks noGrp="1" noChangeAspect="1"/>
          </p:cNvPicPr>
          <p:nvPr>
            <p:ph idx="1"/>
          </p:nvPr>
        </p:nvPicPr>
        <p:blipFill>
          <a:blip r:embed="rId2"/>
          <a:stretch>
            <a:fillRect/>
          </a:stretch>
        </p:blipFill>
        <p:spPr>
          <a:xfrm>
            <a:off x="685800" y="756285"/>
            <a:ext cx="6858000" cy="5040629"/>
          </a:xfrm>
          <a:noFill/>
        </p:spPr>
      </p:pic>
      <p:sp>
        <p:nvSpPr>
          <p:cNvPr id="25" name="Text Placeholder 3">
            <a:extLst>
              <a:ext uri="{FF2B5EF4-FFF2-40B4-BE49-F238E27FC236}">
                <a16:creationId xmlns:a16="http://schemas.microsoft.com/office/drawing/2014/main" id="{7AB5B189-9690-44DD-9DB8-F6B8C2B32531}"/>
              </a:ext>
            </a:extLst>
          </p:cNvPr>
          <p:cNvSpPr>
            <a:spLocks noGrp="1"/>
          </p:cNvSpPr>
          <p:nvPr>
            <p:ph type="body" sz="half" idx="2"/>
          </p:nvPr>
        </p:nvSpPr>
        <p:spPr>
          <a:xfrm>
            <a:off x="8458200" y="2336800"/>
            <a:ext cx="3161963" cy="3606800"/>
          </a:xfrm>
        </p:spPr>
        <p:txBody>
          <a:bodyPr/>
          <a:lstStyle/>
          <a:p>
            <a:r>
              <a:rPr lang="en-US" dirty="0"/>
              <a:t>The librarian can create a new book type to be used by any librarian in any library by completing the fields shown.</a:t>
            </a:r>
          </a:p>
        </p:txBody>
      </p:sp>
    </p:spTree>
    <p:extLst>
      <p:ext uri="{BB962C8B-B14F-4D97-AF65-F5344CB8AC3E}">
        <p14:creationId xmlns:p14="http://schemas.microsoft.com/office/powerpoint/2010/main" val="13976817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B4B66-28A2-4A93-A1A7-949969C1C285}"/>
              </a:ext>
            </a:extLst>
          </p:cNvPr>
          <p:cNvSpPr>
            <a:spLocks noGrp="1"/>
          </p:cNvSpPr>
          <p:nvPr>
            <p:ph type="title"/>
          </p:nvPr>
        </p:nvSpPr>
        <p:spPr/>
        <p:txBody>
          <a:bodyPr/>
          <a:lstStyle/>
          <a:p>
            <a:r>
              <a:rPr lang="en-US" dirty="0"/>
              <a:t>Add books page</a:t>
            </a:r>
          </a:p>
        </p:txBody>
      </p:sp>
      <p:pic>
        <p:nvPicPr>
          <p:cNvPr id="6" name="Content Placeholder 5">
            <a:extLst>
              <a:ext uri="{FF2B5EF4-FFF2-40B4-BE49-F238E27FC236}">
                <a16:creationId xmlns:a16="http://schemas.microsoft.com/office/drawing/2014/main" id="{2620487C-132D-444B-B8FA-DD44BB39CAD8}"/>
              </a:ext>
            </a:extLst>
          </p:cNvPr>
          <p:cNvPicPr>
            <a:picLocks noGrp="1" noChangeAspect="1"/>
          </p:cNvPicPr>
          <p:nvPr>
            <p:ph idx="1"/>
          </p:nvPr>
        </p:nvPicPr>
        <p:blipFill>
          <a:blip r:embed="rId2"/>
          <a:stretch>
            <a:fillRect/>
          </a:stretch>
        </p:blipFill>
        <p:spPr>
          <a:xfrm>
            <a:off x="685800" y="1179251"/>
            <a:ext cx="6858000" cy="4194698"/>
          </a:xfrm>
        </p:spPr>
      </p:pic>
      <p:sp>
        <p:nvSpPr>
          <p:cNvPr id="4" name="Text Placeholder 3">
            <a:extLst>
              <a:ext uri="{FF2B5EF4-FFF2-40B4-BE49-F238E27FC236}">
                <a16:creationId xmlns:a16="http://schemas.microsoft.com/office/drawing/2014/main" id="{81E4ADD9-5674-4202-B182-292C26F6C144}"/>
              </a:ext>
            </a:extLst>
          </p:cNvPr>
          <p:cNvSpPr>
            <a:spLocks noGrp="1"/>
          </p:cNvSpPr>
          <p:nvPr>
            <p:ph type="body" sz="half" idx="2"/>
          </p:nvPr>
        </p:nvSpPr>
        <p:spPr/>
        <p:txBody>
          <a:bodyPr/>
          <a:lstStyle/>
          <a:p>
            <a:r>
              <a:rPr lang="en-US" dirty="0"/>
              <a:t>When a new stock of books comes to the library, the librarian can add more of them by ISBN. </a:t>
            </a:r>
          </a:p>
          <a:p>
            <a:r>
              <a:rPr lang="en-US" dirty="0"/>
              <a:t>This will also show the ID for every specific book that was created, in order to be uniquely labeled. </a:t>
            </a:r>
          </a:p>
        </p:txBody>
      </p:sp>
    </p:spTree>
    <p:extLst>
      <p:ext uri="{BB962C8B-B14F-4D97-AF65-F5344CB8AC3E}">
        <p14:creationId xmlns:p14="http://schemas.microsoft.com/office/powerpoint/2010/main" val="12775596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08A73AF5-0306-4CD2-A063-BC08A7FB6350}"/>
              </a:ext>
            </a:extLst>
          </p:cNvPr>
          <p:cNvSpPr>
            <a:spLocks noGrp="1"/>
          </p:cNvSpPr>
          <p:nvPr>
            <p:ph type="title"/>
          </p:nvPr>
        </p:nvSpPr>
        <p:spPr>
          <a:xfrm>
            <a:off x="1066800" y="642594"/>
            <a:ext cx="10058400" cy="795681"/>
          </a:xfrm>
        </p:spPr>
        <p:txBody>
          <a:bodyPr/>
          <a:lstStyle/>
          <a:p>
            <a:r>
              <a:rPr lang="en-US" dirty="0"/>
              <a:t>Librarians’ page</a:t>
            </a:r>
          </a:p>
        </p:txBody>
      </p:sp>
      <p:pic>
        <p:nvPicPr>
          <p:cNvPr id="7" name="Content Placeholder 11">
            <a:extLst>
              <a:ext uri="{FF2B5EF4-FFF2-40B4-BE49-F238E27FC236}">
                <a16:creationId xmlns:a16="http://schemas.microsoft.com/office/drawing/2014/main" id="{551D6A0B-6906-4EC0-B59D-C19C6E3F0D55}"/>
              </a:ext>
            </a:extLst>
          </p:cNvPr>
          <p:cNvPicPr>
            <a:picLocks noGrp="1" noChangeAspect="1"/>
          </p:cNvPicPr>
          <p:nvPr>
            <p:ph idx="1"/>
          </p:nvPr>
        </p:nvPicPr>
        <p:blipFill>
          <a:blip r:embed="rId2"/>
          <a:stretch>
            <a:fillRect/>
          </a:stretch>
        </p:blipFill>
        <p:spPr>
          <a:xfrm>
            <a:off x="1066800" y="2443992"/>
            <a:ext cx="10058400" cy="3168579"/>
          </a:xfrm>
          <a:noFill/>
        </p:spPr>
      </p:pic>
      <p:sp>
        <p:nvSpPr>
          <p:cNvPr id="8" name="Title 1">
            <a:extLst>
              <a:ext uri="{FF2B5EF4-FFF2-40B4-BE49-F238E27FC236}">
                <a16:creationId xmlns:a16="http://schemas.microsoft.com/office/drawing/2014/main" id="{0A4D952A-75DC-4517-97AC-9182A4E1CE2E}"/>
              </a:ext>
            </a:extLst>
          </p:cNvPr>
          <p:cNvSpPr txBox="1">
            <a:spLocks/>
          </p:cNvSpPr>
          <p:nvPr/>
        </p:nvSpPr>
        <p:spPr>
          <a:xfrm>
            <a:off x="1066800" y="1543293"/>
            <a:ext cx="10058400" cy="79568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a:lstStyle>
          <a:p>
            <a:r>
              <a:rPr lang="en-US" sz="2400" dirty="0"/>
              <a:t>When logged in, the administrator can add librarians, see their personal information, and remove them. </a:t>
            </a:r>
          </a:p>
        </p:txBody>
      </p:sp>
    </p:spTree>
    <p:extLst>
      <p:ext uri="{BB962C8B-B14F-4D97-AF65-F5344CB8AC3E}">
        <p14:creationId xmlns:p14="http://schemas.microsoft.com/office/powerpoint/2010/main" val="13071076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0094C3C7-3FDB-4131-A978-95EB0F6F6D37}"/>
              </a:ext>
            </a:extLst>
          </p:cNvPr>
          <p:cNvSpPr>
            <a:spLocks noGrp="1"/>
          </p:cNvSpPr>
          <p:nvPr>
            <p:ph type="title"/>
          </p:nvPr>
        </p:nvSpPr>
        <p:spPr>
          <a:xfrm>
            <a:off x="1066800" y="642594"/>
            <a:ext cx="10058400" cy="1371600"/>
          </a:xfrm>
        </p:spPr>
        <p:txBody>
          <a:bodyPr/>
          <a:lstStyle/>
          <a:p>
            <a:r>
              <a:rPr lang="en-US" dirty="0"/>
              <a:t>Create and remove librarians</a:t>
            </a:r>
          </a:p>
        </p:txBody>
      </p:sp>
      <p:sp>
        <p:nvSpPr>
          <p:cNvPr id="12" name="Text Placeholder 2">
            <a:extLst>
              <a:ext uri="{FF2B5EF4-FFF2-40B4-BE49-F238E27FC236}">
                <a16:creationId xmlns:a16="http://schemas.microsoft.com/office/drawing/2014/main" id="{E21189C0-19C3-41E9-9DBE-8ACF11A15B5D}"/>
              </a:ext>
            </a:extLst>
          </p:cNvPr>
          <p:cNvSpPr>
            <a:spLocks noGrp="1"/>
          </p:cNvSpPr>
          <p:nvPr>
            <p:ph type="body" idx="1"/>
          </p:nvPr>
        </p:nvSpPr>
        <p:spPr>
          <a:xfrm>
            <a:off x="1069847" y="1781175"/>
            <a:ext cx="10052177" cy="1114425"/>
          </a:xfrm>
        </p:spPr>
        <p:txBody>
          <a:bodyPr>
            <a:normAutofit/>
          </a:bodyPr>
          <a:lstStyle/>
          <a:p>
            <a:r>
              <a:rPr lang="en-US" b="0" dirty="0"/>
              <a:t>When creating or removing a librarian, the administrator must confirm its password. When the username introduced is not found or the passwords is incorrect, the administrator is notified in this aspect.</a:t>
            </a:r>
          </a:p>
        </p:txBody>
      </p:sp>
      <p:pic>
        <p:nvPicPr>
          <p:cNvPr id="7" name="Content Placeholder 6">
            <a:extLst>
              <a:ext uri="{FF2B5EF4-FFF2-40B4-BE49-F238E27FC236}">
                <a16:creationId xmlns:a16="http://schemas.microsoft.com/office/drawing/2014/main" id="{81A5C85C-106F-4686-AD35-148377DD0F58}"/>
              </a:ext>
            </a:extLst>
          </p:cNvPr>
          <p:cNvPicPr>
            <a:picLocks noGrp="1" noChangeAspect="1"/>
          </p:cNvPicPr>
          <p:nvPr>
            <p:ph sz="quarter" idx="4"/>
          </p:nvPr>
        </p:nvPicPr>
        <p:blipFill>
          <a:blip r:embed="rId2"/>
          <a:stretch>
            <a:fillRect/>
          </a:stretch>
        </p:blipFill>
        <p:spPr>
          <a:xfrm>
            <a:off x="6457950" y="3012077"/>
            <a:ext cx="4664075" cy="2724558"/>
          </a:xfrm>
        </p:spPr>
      </p:pic>
      <p:pic>
        <p:nvPicPr>
          <p:cNvPr id="13" name="Content Placeholder 12">
            <a:extLst>
              <a:ext uri="{FF2B5EF4-FFF2-40B4-BE49-F238E27FC236}">
                <a16:creationId xmlns:a16="http://schemas.microsoft.com/office/drawing/2014/main" id="{E5A5EA8D-82EE-421D-B092-8AA0E44BB4A6}"/>
              </a:ext>
            </a:extLst>
          </p:cNvPr>
          <p:cNvPicPr>
            <a:picLocks noGrp="1" noChangeAspect="1"/>
          </p:cNvPicPr>
          <p:nvPr>
            <p:ph sz="half" idx="2"/>
          </p:nvPr>
        </p:nvPicPr>
        <p:blipFill>
          <a:blip r:embed="rId3"/>
          <a:stretch>
            <a:fillRect/>
          </a:stretch>
        </p:blipFill>
        <p:spPr>
          <a:xfrm>
            <a:off x="1069975" y="3109421"/>
            <a:ext cx="4664075" cy="2529871"/>
          </a:xfrm>
        </p:spPr>
      </p:pic>
    </p:spTree>
    <p:extLst>
      <p:ext uri="{BB962C8B-B14F-4D97-AF65-F5344CB8AC3E}">
        <p14:creationId xmlns:p14="http://schemas.microsoft.com/office/powerpoint/2010/main" val="3861926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F09D9D9F-2A92-4C5A-A331-540AAFB438B3}"/>
              </a:ext>
            </a:extLst>
          </p:cNvPr>
          <p:cNvSpPr>
            <a:spLocks noGrp="1"/>
          </p:cNvSpPr>
          <p:nvPr>
            <p:ph type="title"/>
          </p:nvPr>
        </p:nvSpPr>
        <p:spPr>
          <a:xfrm>
            <a:off x="1066800" y="642594"/>
            <a:ext cx="10058400" cy="709956"/>
          </a:xfrm>
        </p:spPr>
        <p:txBody>
          <a:bodyPr/>
          <a:lstStyle/>
          <a:p>
            <a:r>
              <a:rPr lang="en-US" dirty="0"/>
              <a:t>Libraries page</a:t>
            </a:r>
          </a:p>
        </p:txBody>
      </p:sp>
      <p:pic>
        <p:nvPicPr>
          <p:cNvPr id="8" name="Content Placeholder 7">
            <a:extLst>
              <a:ext uri="{FF2B5EF4-FFF2-40B4-BE49-F238E27FC236}">
                <a16:creationId xmlns:a16="http://schemas.microsoft.com/office/drawing/2014/main" id="{5CB57350-3411-478F-A039-DBB95B3E2362}"/>
              </a:ext>
            </a:extLst>
          </p:cNvPr>
          <p:cNvPicPr>
            <a:picLocks noGrp="1" noChangeAspect="1"/>
          </p:cNvPicPr>
          <p:nvPr>
            <p:ph idx="1"/>
          </p:nvPr>
        </p:nvPicPr>
        <p:blipFill>
          <a:blip r:embed="rId2"/>
          <a:stretch>
            <a:fillRect/>
          </a:stretch>
        </p:blipFill>
        <p:spPr>
          <a:xfrm>
            <a:off x="1066800" y="3023997"/>
            <a:ext cx="10058400" cy="2791206"/>
          </a:xfrm>
          <a:noFill/>
        </p:spPr>
      </p:pic>
      <p:sp>
        <p:nvSpPr>
          <p:cNvPr id="10" name="Title 1">
            <a:extLst>
              <a:ext uri="{FF2B5EF4-FFF2-40B4-BE49-F238E27FC236}">
                <a16:creationId xmlns:a16="http://schemas.microsoft.com/office/drawing/2014/main" id="{585D4BD8-AC16-423D-B848-7F9BD65230ED}"/>
              </a:ext>
            </a:extLst>
          </p:cNvPr>
          <p:cNvSpPr txBox="1">
            <a:spLocks/>
          </p:cNvSpPr>
          <p:nvPr/>
        </p:nvSpPr>
        <p:spPr>
          <a:xfrm>
            <a:off x="1066800" y="1434464"/>
            <a:ext cx="10058400" cy="1346836"/>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a:lstStyle>
          <a:p>
            <a:r>
              <a:rPr lang="en-US" sz="2400" dirty="0"/>
              <a:t>The administrator can see, create and remove libraries similarly to librarians, but the libraries can also be edited. As the librarian, the administrator can see all physical books, but can choose to do so in any library.</a:t>
            </a:r>
          </a:p>
        </p:txBody>
      </p:sp>
    </p:spTree>
    <p:extLst>
      <p:ext uri="{BB962C8B-B14F-4D97-AF65-F5344CB8AC3E}">
        <p14:creationId xmlns:p14="http://schemas.microsoft.com/office/powerpoint/2010/main" val="9429996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04624700-8A2D-46F9-B2A7-8885027D0071}"/>
              </a:ext>
            </a:extLst>
          </p:cNvPr>
          <p:cNvSpPr>
            <a:spLocks noGrp="1"/>
          </p:cNvSpPr>
          <p:nvPr>
            <p:ph type="title"/>
          </p:nvPr>
        </p:nvSpPr>
        <p:spPr>
          <a:xfrm>
            <a:off x="8458200" y="607392"/>
            <a:ext cx="3161963" cy="630858"/>
          </a:xfrm>
        </p:spPr>
        <p:txBody>
          <a:bodyPr/>
          <a:lstStyle/>
          <a:p>
            <a:r>
              <a:rPr lang="en-US" dirty="0"/>
              <a:t>Online library</a:t>
            </a:r>
          </a:p>
        </p:txBody>
      </p:sp>
      <p:pic>
        <p:nvPicPr>
          <p:cNvPr id="5" name="Content Placeholder 4">
            <a:extLst>
              <a:ext uri="{FF2B5EF4-FFF2-40B4-BE49-F238E27FC236}">
                <a16:creationId xmlns:a16="http://schemas.microsoft.com/office/drawing/2014/main" id="{FE1C450A-DEC3-4A36-9585-398CE8C2D258}"/>
              </a:ext>
            </a:extLst>
          </p:cNvPr>
          <p:cNvPicPr>
            <a:picLocks noGrp="1" noChangeAspect="1"/>
          </p:cNvPicPr>
          <p:nvPr>
            <p:ph idx="1"/>
          </p:nvPr>
        </p:nvPicPr>
        <p:blipFill>
          <a:blip r:embed="rId2"/>
          <a:stretch>
            <a:fillRect/>
          </a:stretch>
        </p:blipFill>
        <p:spPr>
          <a:xfrm>
            <a:off x="685800" y="1358582"/>
            <a:ext cx="7323454" cy="3606800"/>
          </a:xfrm>
          <a:noFill/>
        </p:spPr>
      </p:pic>
      <p:sp>
        <p:nvSpPr>
          <p:cNvPr id="12" name="Text Placeholder 3">
            <a:extLst>
              <a:ext uri="{FF2B5EF4-FFF2-40B4-BE49-F238E27FC236}">
                <a16:creationId xmlns:a16="http://schemas.microsoft.com/office/drawing/2014/main" id="{AFD79063-DBEB-4E1C-AA6E-CB9A800C58B7}"/>
              </a:ext>
            </a:extLst>
          </p:cNvPr>
          <p:cNvSpPr>
            <a:spLocks noGrp="1"/>
          </p:cNvSpPr>
          <p:nvPr>
            <p:ph type="body" sz="half" idx="2"/>
          </p:nvPr>
        </p:nvSpPr>
        <p:spPr>
          <a:xfrm>
            <a:off x="8458200" y="1358582"/>
            <a:ext cx="3161963" cy="4585018"/>
          </a:xfrm>
        </p:spPr>
        <p:txBody>
          <a:bodyPr/>
          <a:lstStyle/>
          <a:p>
            <a:r>
              <a:rPr lang="en-US" dirty="0"/>
              <a:t>On this page, any visitor can:</a:t>
            </a:r>
          </a:p>
          <a:p>
            <a:pPr marL="285750" indent="-285750">
              <a:buFont typeface="Arial" panose="020B0604020202020204" pitchFamily="34" charset="0"/>
              <a:buChar char="•"/>
            </a:pPr>
            <a:r>
              <a:rPr lang="en-US" dirty="0"/>
              <a:t>Search books by title or author</a:t>
            </a:r>
          </a:p>
          <a:p>
            <a:pPr marL="285750" indent="-285750">
              <a:buFont typeface="Arial" panose="020B0604020202020204" pitchFamily="34" charset="0"/>
              <a:buChar char="•"/>
            </a:pPr>
            <a:r>
              <a:rPr lang="en-US" dirty="0"/>
              <a:t>Filter books by genre or libraries that have them</a:t>
            </a:r>
          </a:p>
          <a:p>
            <a:pPr marL="285750" indent="-285750">
              <a:buFont typeface="Arial" panose="020B0604020202020204" pitchFamily="34" charset="0"/>
              <a:buChar char="•"/>
            </a:pPr>
            <a:r>
              <a:rPr lang="en-US" dirty="0"/>
              <a:t>Sort books by title, author or year published</a:t>
            </a:r>
          </a:p>
          <a:p>
            <a:pPr marL="285750" indent="-285750">
              <a:buFont typeface="Arial" panose="020B0604020202020204" pitchFamily="34" charset="0"/>
              <a:buChar char="•"/>
            </a:pPr>
            <a:r>
              <a:rPr lang="en-US" dirty="0"/>
              <a:t>See books description</a:t>
            </a:r>
          </a:p>
          <a:p>
            <a:pPr marL="285750" indent="-285750">
              <a:buFont typeface="Arial" panose="020B0604020202020204" pitchFamily="34" charset="0"/>
              <a:buChar char="•"/>
            </a:pPr>
            <a:r>
              <a:rPr lang="en-US" dirty="0"/>
              <a:t>Reserve books</a:t>
            </a:r>
          </a:p>
        </p:txBody>
      </p:sp>
      <p:cxnSp>
        <p:nvCxnSpPr>
          <p:cNvPr id="7" name="Straight Arrow Connector 6">
            <a:extLst>
              <a:ext uri="{FF2B5EF4-FFF2-40B4-BE49-F238E27FC236}">
                <a16:creationId xmlns:a16="http://schemas.microsoft.com/office/drawing/2014/main" id="{88A2F029-AFB1-4BAF-9B12-7296DD7F8976}"/>
              </a:ext>
            </a:extLst>
          </p:cNvPr>
          <p:cNvCxnSpPr>
            <a:cxnSpLocks/>
          </p:cNvCxnSpPr>
          <p:nvPr/>
        </p:nvCxnSpPr>
        <p:spPr>
          <a:xfrm flipH="1">
            <a:off x="6267450" y="2247900"/>
            <a:ext cx="2272868"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9" name="Rectangle: Rounded Corners 8">
            <a:extLst>
              <a:ext uri="{FF2B5EF4-FFF2-40B4-BE49-F238E27FC236}">
                <a16:creationId xmlns:a16="http://schemas.microsoft.com/office/drawing/2014/main" id="{4A67D25A-17F8-4F91-A18B-C57874F4666C}"/>
              </a:ext>
            </a:extLst>
          </p:cNvPr>
          <p:cNvSpPr/>
          <p:nvPr/>
        </p:nvSpPr>
        <p:spPr>
          <a:xfrm>
            <a:off x="2281561" y="2121763"/>
            <a:ext cx="3985889" cy="284086"/>
          </a:xfrm>
          <a:prstGeom prst="roundRect">
            <a:avLst/>
          </a:prstGeom>
          <a:noFill/>
          <a:ln w="1905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978796B7-114F-4402-8025-85377D560B48}"/>
              </a:ext>
            </a:extLst>
          </p:cNvPr>
          <p:cNvCxnSpPr/>
          <p:nvPr/>
        </p:nvCxnSpPr>
        <p:spPr>
          <a:xfrm flipH="1" flipV="1">
            <a:off x="6195060" y="2575560"/>
            <a:ext cx="2423160" cy="365760"/>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17" name="Rectangle: Rounded Corners 16">
            <a:extLst>
              <a:ext uri="{FF2B5EF4-FFF2-40B4-BE49-F238E27FC236}">
                <a16:creationId xmlns:a16="http://schemas.microsoft.com/office/drawing/2014/main" id="{3B075D21-BEE9-4A36-85D4-C6BFB919DAF0}"/>
              </a:ext>
            </a:extLst>
          </p:cNvPr>
          <p:cNvSpPr/>
          <p:nvPr/>
        </p:nvSpPr>
        <p:spPr>
          <a:xfrm>
            <a:off x="2367285" y="2433517"/>
            <a:ext cx="3814439" cy="284086"/>
          </a:xfrm>
          <a:prstGeom prst="roundRect">
            <a:avLst/>
          </a:prstGeom>
          <a:noFill/>
          <a:ln w="19050"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n-US"/>
          </a:p>
        </p:txBody>
      </p:sp>
      <p:cxnSp>
        <p:nvCxnSpPr>
          <p:cNvPr id="19" name="Straight Arrow Connector 18">
            <a:extLst>
              <a:ext uri="{FF2B5EF4-FFF2-40B4-BE49-F238E27FC236}">
                <a16:creationId xmlns:a16="http://schemas.microsoft.com/office/drawing/2014/main" id="{C2CBD415-310F-4005-9F3E-ECA89EB9911D}"/>
              </a:ext>
            </a:extLst>
          </p:cNvPr>
          <p:cNvCxnSpPr/>
          <p:nvPr/>
        </p:nvCxnSpPr>
        <p:spPr>
          <a:xfrm flipH="1" flipV="1">
            <a:off x="4846320" y="3005328"/>
            <a:ext cx="3771900" cy="645763"/>
          </a:xfrm>
          <a:prstGeom prst="straightConnector1">
            <a:avLst/>
          </a:prstGeom>
          <a:ln>
            <a:solidFill>
              <a:srgbClr val="7030A0"/>
            </a:solidFill>
            <a:tailEnd type="triangle"/>
          </a:ln>
        </p:spPr>
        <p:style>
          <a:lnRef idx="3">
            <a:schemeClr val="accent1"/>
          </a:lnRef>
          <a:fillRef idx="0">
            <a:schemeClr val="accent1"/>
          </a:fillRef>
          <a:effectRef idx="2">
            <a:schemeClr val="accent1"/>
          </a:effectRef>
          <a:fontRef idx="minor">
            <a:schemeClr val="tx1"/>
          </a:fontRef>
        </p:style>
      </p:cxnSp>
      <p:sp>
        <p:nvSpPr>
          <p:cNvPr id="20" name="Rectangle: Rounded Corners 19">
            <a:extLst>
              <a:ext uri="{FF2B5EF4-FFF2-40B4-BE49-F238E27FC236}">
                <a16:creationId xmlns:a16="http://schemas.microsoft.com/office/drawing/2014/main" id="{AFFDE1B4-D4B0-411F-9ED4-09ADAE68FAA2}"/>
              </a:ext>
            </a:extLst>
          </p:cNvPr>
          <p:cNvSpPr/>
          <p:nvPr/>
        </p:nvSpPr>
        <p:spPr>
          <a:xfrm>
            <a:off x="1249680" y="2837934"/>
            <a:ext cx="3562979" cy="284087"/>
          </a:xfrm>
          <a:prstGeom prst="roundRect">
            <a:avLst/>
          </a:prstGeom>
          <a:noFill/>
          <a:ln w="19050" cap="flat" cmpd="sng" algn="ctr">
            <a:solidFill>
              <a:srgbClr val="7030A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cxnSp>
        <p:nvCxnSpPr>
          <p:cNvPr id="22" name="Straight Arrow Connector 21">
            <a:extLst>
              <a:ext uri="{FF2B5EF4-FFF2-40B4-BE49-F238E27FC236}">
                <a16:creationId xmlns:a16="http://schemas.microsoft.com/office/drawing/2014/main" id="{E213182E-2F7A-49AD-BC83-3F8F842207DE}"/>
              </a:ext>
            </a:extLst>
          </p:cNvPr>
          <p:cNvCxnSpPr>
            <a:cxnSpLocks/>
          </p:cNvCxnSpPr>
          <p:nvPr/>
        </p:nvCxnSpPr>
        <p:spPr>
          <a:xfrm flipH="1" flipV="1">
            <a:off x="7520940" y="4040537"/>
            <a:ext cx="1097280" cy="645763"/>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24" name="Straight Arrow Connector 23">
            <a:extLst>
              <a:ext uri="{FF2B5EF4-FFF2-40B4-BE49-F238E27FC236}">
                <a16:creationId xmlns:a16="http://schemas.microsoft.com/office/drawing/2014/main" id="{EBEB122F-E717-4898-B59B-1F60399CC3CA}"/>
              </a:ext>
            </a:extLst>
          </p:cNvPr>
          <p:cNvCxnSpPr>
            <a:cxnSpLocks/>
          </p:cNvCxnSpPr>
          <p:nvPr/>
        </p:nvCxnSpPr>
        <p:spPr>
          <a:xfrm flipH="1" flipV="1">
            <a:off x="7124700" y="4686300"/>
            <a:ext cx="1493520" cy="388620"/>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24238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390422B-A37D-4A56-8AF1-C5A7A1437A5B}"/>
              </a:ext>
            </a:extLst>
          </p:cNvPr>
          <p:cNvSpPr>
            <a:spLocks noGrp="1"/>
          </p:cNvSpPr>
          <p:nvPr>
            <p:ph type="title"/>
          </p:nvPr>
        </p:nvSpPr>
        <p:spPr>
          <a:xfrm>
            <a:off x="1066800" y="642594"/>
            <a:ext cx="10058400" cy="1026186"/>
          </a:xfrm>
        </p:spPr>
        <p:txBody>
          <a:bodyPr/>
          <a:lstStyle/>
          <a:p>
            <a:r>
              <a:rPr lang="en-US" sz="3600" dirty="0"/>
              <a:t>Register</a:t>
            </a:r>
            <a:r>
              <a:rPr lang="en-US" dirty="0"/>
              <a:t> page</a:t>
            </a:r>
          </a:p>
        </p:txBody>
      </p:sp>
      <p:sp>
        <p:nvSpPr>
          <p:cNvPr id="12" name="Text Placeholder 2">
            <a:extLst>
              <a:ext uri="{FF2B5EF4-FFF2-40B4-BE49-F238E27FC236}">
                <a16:creationId xmlns:a16="http://schemas.microsoft.com/office/drawing/2014/main" id="{CE0F0A0E-7CA4-4571-8F42-C2289947902F}"/>
              </a:ext>
            </a:extLst>
          </p:cNvPr>
          <p:cNvSpPr>
            <a:spLocks noGrp="1"/>
          </p:cNvSpPr>
          <p:nvPr>
            <p:ph type="body" idx="1"/>
          </p:nvPr>
        </p:nvSpPr>
        <p:spPr>
          <a:xfrm>
            <a:off x="1069847" y="1668780"/>
            <a:ext cx="9959513" cy="1045634"/>
          </a:xfrm>
        </p:spPr>
        <p:txBody>
          <a:bodyPr>
            <a:normAutofit/>
          </a:bodyPr>
          <a:lstStyle/>
          <a:p>
            <a:r>
              <a:rPr lang="en-US" b="0" dirty="0"/>
              <a:t>Here the user can create his/her personal reader account.</a:t>
            </a:r>
          </a:p>
          <a:p>
            <a:r>
              <a:rPr lang="en-US" b="0" dirty="0"/>
              <a:t>In case some fields are not completed, the user will be notified. Can also choose to see the chosen password.</a:t>
            </a:r>
          </a:p>
        </p:txBody>
      </p:sp>
      <p:pic>
        <p:nvPicPr>
          <p:cNvPr id="5" name="Picture 4">
            <a:extLst>
              <a:ext uri="{FF2B5EF4-FFF2-40B4-BE49-F238E27FC236}">
                <a16:creationId xmlns:a16="http://schemas.microsoft.com/office/drawing/2014/main" id="{9CC60AD1-B11D-412A-9C3C-DD8A8DD9C4BE}"/>
              </a:ext>
            </a:extLst>
          </p:cNvPr>
          <p:cNvPicPr>
            <a:picLocks noChangeAspect="1"/>
          </p:cNvPicPr>
          <p:nvPr/>
        </p:nvPicPr>
        <p:blipFill rotWithShape="1">
          <a:blip r:embed="rId2"/>
          <a:srcRect t="5445" r="3" b="3"/>
          <a:stretch/>
        </p:blipFill>
        <p:spPr>
          <a:xfrm>
            <a:off x="1069848" y="2792472"/>
            <a:ext cx="4663440" cy="3163825"/>
          </a:xfrm>
          <a:prstGeom prst="rect">
            <a:avLst/>
          </a:prstGeom>
          <a:noFill/>
        </p:spPr>
      </p:pic>
      <p:pic>
        <p:nvPicPr>
          <p:cNvPr id="13" name="Content Placeholder 12">
            <a:extLst>
              <a:ext uri="{FF2B5EF4-FFF2-40B4-BE49-F238E27FC236}">
                <a16:creationId xmlns:a16="http://schemas.microsoft.com/office/drawing/2014/main" id="{FEE0EE81-B719-44AF-87F5-4DB42D3F4653}"/>
              </a:ext>
            </a:extLst>
          </p:cNvPr>
          <p:cNvPicPr>
            <a:picLocks noGrp="1" noChangeAspect="1"/>
          </p:cNvPicPr>
          <p:nvPr>
            <p:ph sz="quarter" idx="4"/>
          </p:nvPr>
        </p:nvPicPr>
        <p:blipFill>
          <a:blip r:embed="rId3"/>
          <a:stretch>
            <a:fillRect/>
          </a:stretch>
        </p:blipFill>
        <p:spPr>
          <a:xfrm>
            <a:off x="6550613" y="2792413"/>
            <a:ext cx="4478748" cy="3163887"/>
          </a:xfrm>
        </p:spPr>
      </p:pic>
    </p:spTree>
    <p:extLst>
      <p:ext uri="{BB962C8B-B14F-4D97-AF65-F5344CB8AC3E}">
        <p14:creationId xmlns:p14="http://schemas.microsoft.com/office/powerpoint/2010/main" val="2385982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E5B6D4B-2708-425C-B495-C57D1081DDB8}"/>
              </a:ext>
            </a:extLst>
          </p:cNvPr>
          <p:cNvPicPr>
            <a:picLocks noChangeAspect="1"/>
          </p:cNvPicPr>
          <p:nvPr/>
        </p:nvPicPr>
        <p:blipFill rotWithShape="1">
          <a:blip r:embed="rId2"/>
          <a:srcRect t="175" r="3" b="97"/>
          <a:stretch/>
        </p:blipFill>
        <p:spPr>
          <a:xfrm>
            <a:off x="1173479" y="1554480"/>
            <a:ext cx="5257801" cy="4537114"/>
          </a:xfrm>
          <a:prstGeom prst="rect">
            <a:avLst/>
          </a:prstGeom>
          <a:noFill/>
          <a:ln>
            <a:noFill/>
          </a:ln>
        </p:spPr>
      </p:pic>
      <p:sp>
        <p:nvSpPr>
          <p:cNvPr id="13" name="Title 2">
            <a:extLst>
              <a:ext uri="{FF2B5EF4-FFF2-40B4-BE49-F238E27FC236}">
                <a16:creationId xmlns:a16="http://schemas.microsoft.com/office/drawing/2014/main" id="{0ED23F6A-59EC-42B7-AE66-D9BC365F4B5A}"/>
              </a:ext>
            </a:extLst>
          </p:cNvPr>
          <p:cNvSpPr>
            <a:spLocks noGrp="1"/>
          </p:cNvSpPr>
          <p:nvPr>
            <p:ph type="title"/>
          </p:nvPr>
        </p:nvSpPr>
        <p:spPr>
          <a:xfrm>
            <a:off x="8477250" y="603504"/>
            <a:ext cx="3144774" cy="661416"/>
          </a:xfrm>
        </p:spPr>
        <p:txBody>
          <a:bodyPr/>
          <a:lstStyle/>
          <a:p>
            <a:r>
              <a:rPr lang="en-US" dirty="0"/>
              <a:t>Login page</a:t>
            </a:r>
          </a:p>
        </p:txBody>
      </p:sp>
      <p:sp>
        <p:nvSpPr>
          <p:cNvPr id="15" name="Text Placeholder 3">
            <a:extLst>
              <a:ext uri="{FF2B5EF4-FFF2-40B4-BE49-F238E27FC236}">
                <a16:creationId xmlns:a16="http://schemas.microsoft.com/office/drawing/2014/main" id="{C341F68F-7ACE-4E34-A4B8-3AE9125B4ADE}"/>
              </a:ext>
            </a:extLst>
          </p:cNvPr>
          <p:cNvSpPr>
            <a:spLocks noGrp="1"/>
          </p:cNvSpPr>
          <p:nvPr>
            <p:ph type="body" sz="half" idx="2"/>
          </p:nvPr>
        </p:nvSpPr>
        <p:spPr>
          <a:xfrm>
            <a:off x="8477250" y="1463040"/>
            <a:ext cx="3144774" cy="4434840"/>
          </a:xfrm>
        </p:spPr>
        <p:txBody>
          <a:bodyPr/>
          <a:lstStyle/>
          <a:p>
            <a:r>
              <a:rPr lang="en-US" dirty="0"/>
              <a:t>The user can login in the account previously created.</a:t>
            </a:r>
          </a:p>
          <a:p>
            <a:r>
              <a:rPr lang="en-US" dirty="0"/>
              <a:t>In case the credentials are wrong, the user will be notified.</a:t>
            </a:r>
          </a:p>
          <a:p>
            <a:r>
              <a:rPr lang="en-US" dirty="0"/>
              <a:t>Can also choose to see the type password and to be remembered by the website for 3 days.</a:t>
            </a:r>
          </a:p>
        </p:txBody>
      </p:sp>
    </p:spTree>
    <p:extLst>
      <p:ext uri="{BB962C8B-B14F-4D97-AF65-F5344CB8AC3E}">
        <p14:creationId xmlns:p14="http://schemas.microsoft.com/office/powerpoint/2010/main" val="13309268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5A897F0-3455-4F9D-9259-CB08E11A84F7}"/>
              </a:ext>
            </a:extLst>
          </p:cNvPr>
          <p:cNvSpPr>
            <a:spLocks noGrp="1"/>
          </p:cNvSpPr>
          <p:nvPr>
            <p:ph type="title"/>
          </p:nvPr>
        </p:nvSpPr>
        <p:spPr>
          <a:xfrm>
            <a:off x="1066800" y="642594"/>
            <a:ext cx="10058400" cy="738531"/>
          </a:xfrm>
        </p:spPr>
        <p:txBody>
          <a:bodyPr anchor="ctr">
            <a:normAutofit/>
          </a:bodyPr>
          <a:lstStyle/>
          <a:p>
            <a:r>
              <a:rPr lang="en-US" dirty="0"/>
              <a:t>Personal information page</a:t>
            </a:r>
          </a:p>
        </p:txBody>
      </p:sp>
      <p:pic>
        <p:nvPicPr>
          <p:cNvPr id="12" name="Picture Placeholder 11">
            <a:extLst>
              <a:ext uri="{FF2B5EF4-FFF2-40B4-BE49-F238E27FC236}">
                <a16:creationId xmlns:a16="http://schemas.microsoft.com/office/drawing/2014/main" id="{D35B227F-1BC5-4AE9-BF92-6C2D7393DFC2}"/>
              </a:ext>
            </a:extLst>
          </p:cNvPr>
          <p:cNvPicPr>
            <a:picLocks noGrp="1" noChangeAspect="1"/>
          </p:cNvPicPr>
          <p:nvPr>
            <p:ph idx="1"/>
          </p:nvPr>
        </p:nvPicPr>
        <p:blipFill rotWithShape="1">
          <a:blip r:embed="rId2"/>
          <a:srcRect b="3107"/>
          <a:stretch/>
        </p:blipFill>
        <p:spPr>
          <a:xfrm>
            <a:off x="1066800" y="2365782"/>
            <a:ext cx="10058400" cy="3849624"/>
          </a:xfrm>
          <a:noFill/>
        </p:spPr>
      </p:pic>
      <p:sp>
        <p:nvSpPr>
          <p:cNvPr id="13" name="Title 2">
            <a:extLst>
              <a:ext uri="{FF2B5EF4-FFF2-40B4-BE49-F238E27FC236}">
                <a16:creationId xmlns:a16="http://schemas.microsoft.com/office/drawing/2014/main" id="{6E34209E-1138-4167-BB4C-A1959FCBE4E6}"/>
              </a:ext>
            </a:extLst>
          </p:cNvPr>
          <p:cNvSpPr txBox="1">
            <a:spLocks/>
          </p:cNvSpPr>
          <p:nvPr/>
        </p:nvSpPr>
        <p:spPr>
          <a:xfrm>
            <a:off x="1066800" y="1276350"/>
            <a:ext cx="10058400" cy="1089432"/>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a:lstStyle>
          <a:p>
            <a:r>
              <a:rPr lang="en-US" sz="2400" dirty="0"/>
              <a:t>When logged in, the reader can see its personal information, and make reservations. </a:t>
            </a:r>
            <a:r>
              <a:rPr lang="en-US" sz="2400" dirty="0" err="1"/>
              <a:t>He/She</a:t>
            </a:r>
            <a:r>
              <a:rPr lang="en-US" sz="2400" dirty="0"/>
              <a:t> can also see his/her reservations and reports, choose to change personal information and log out from the application.</a:t>
            </a:r>
          </a:p>
        </p:txBody>
      </p:sp>
    </p:spTree>
    <p:extLst>
      <p:ext uri="{BB962C8B-B14F-4D97-AF65-F5344CB8AC3E}">
        <p14:creationId xmlns:p14="http://schemas.microsoft.com/office/powerpoint/2010/main" val="15872561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3852970-A9B0-41C3-99F1-A479B8933B92}"/>
              </a:ext>
            </a:extLst>
          </p:cNvPr>
          <p:cNvPicPr>
            <a:picLocks noGrp="1" noChangeAspect="1"/>
          </p:cNvPicPr>
          <p:nvPr>
            <p:ph type="pic" idx="1"/>
          </p:nvPr>
        </p:nvPicPr>
        <p:blipFill rotWithShape="1">
          <a:blip r:embed="rId2"/>
          <a:stretch/>
        </p:blipFill>
        <p:spPr>
          <a:xfrm>
            <a:off x="803616" y="237744"/>
            <a:ext cx="6546167" cy="6382512"/>
          </a:xfrm>
          <a:noFill/>
        </p:spPr>
      </p:pic>
      <p:sp>
        <p:nvSpPr>
          <p:cNvPr id="10" name="Title 2">
            <a:extLst>
              <a:ext uri="{FF2B5EF4-FFF2-40B4-BE49-F238E27FC236}">
                <a16:creationId xmlns:a16="http://schemas.microsoft.com/office/drawing/2014/main" id="{CDE5D56F-41BB-48E7-A234-FF5F1E251FD3}"/>
              </a:ext>
            </a:extLst>
          </p:cNvPr>
          <p:cNvSpPr>
            <a:spLocks noGrp="1"/>
          </p:cNvSpPr>
          <p:nvPr>
            <p:ph type="title"/>
          </p:nvPr>
        </p:nvSpPr>
        <p:spPr>
          <a:xfrm>
            <a:off x="8477250" y="422529"/>
            <a:ext cx="3144774" cy="1645920"/>
          </a:xfrm>
        </p:spPr>
        <p:txBody>
          <a:bodyPr/>
          <a:lstStyle/>
          <a:p>
            <a:r>
              <a:rPr lang="en-US" dirty="0"/>
              <a:t>Change personal information</a:t>
            </a:r>
          </a:p>
        </p:txBody>
      </p:sp>
      <p:sp>
        <p:nvSpPr>
          <p:cNvPr id="12" name="Text Placeholder 3">
            <a:extLst>
              <a:ext uri="{FF2B5EF4-FFF2-40B4-BE49-F238E27FC236}">
                <a16:creationId xmlns:a16="http://schemas.microsoft.com/office/drawing/2014/main" id="{1FD499D0-FEAA-4070-8D6A-66C0071ED7C0}"/>
              </a:ext>
            </a:extLst>
          </p:cNvPr>
          <p:cNvSpPr>
            <a:spLocks noGrp="1"/>
          </p:cNvSpPr>
          <p:nvPr>
            <p:ph type="body" sz="half" idx="2"/>
          </p:nvPr>
        </p:nvSpPr>
        <p:spPr>
          <a:xfrm>
            <a:off x="8477250" y="2068449"/>
            <a:ext cx="3144774" cy="4246626"/>
          </a:xfrm>
        </p:spPr>
        <p:txBody>
          <a:bodyPr>
            <a:normAutofit/>
          </a:bodyPr>
          <a:lstStyle/>
          <a:p>
            <a:r>
              <a:rPr lang="en-US" dirty="0"/>
              <a:t>The reader can change some of his/her personal information and the account’s password.</a:t>
            </a:r>
          </a:p>
          <a:p>
            <a:r>
              <a:rPr lang="en-US" dirty="0"/>
              <a:t>Must confirm the current password first in order for the changes to take place.</a:t>
            </a:r>
          </a:p>
          <a:p>
            <a:r>
              <a:rPr lang="en-US" dirty="0"/>
              <a:t>The reader will be notified in case the updated information does not meet certain conditions.</a:t>
            </a:r>
          </a:p>
        </p:txBody>
      </p:sp>
    </p:spTree>
    <p:extLst>
      <p:ext uri="{BB962C8B-B14F-4D97-AF65-F5344CB8AC3E}">
        <p14:creationId xmlns:p14="http://schemas.microsoft.com/office/powerpoint/2010/main" val="39677518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Content Placeholder 25">
            <a:extLst>
              <a:ext uri="{FF2B5EF4-FFF2-40B4-BE49-F238E27FC236}">
                <a16:creationId xmlns:a16="http://schemas.microsoft.com/office/drawing/2014/main" id="{AF1E497B-1E83-4D5B-83F2-3DCAC474ADBE}"/>
              </a:ext>
            </a:extLst>
          </p:cNvPr>
          <p:cNvPicPr>
            <a:picLocks noGrp="1" noChangeAspect="1"/>
          </p:cNvPicPr>
          <p:nvPr>
            <p:ph type="pic" idx="1"/>
          </p:nvPr>
        </p:nvPicPr>
        <p:blipFill rotWithShape="1">
          <a:blip r:embed="rId2"/>
          <a:stretch/>
        </p:blipFill>
        <p:spPr>
          <a:xfrm>
            <a:off x="228599" y="1841659"/>
            <a:ext cx="7696201" cy="3174682"/>
          </a:xfrm>
          <a:noFill/>
        </p:spPr>
      </p:pic>
      <p:sp>
        <p:nvSpPr>
          <p:cNvPr id="31" name="Title 2">
            <a:extLst>
              <a:ext uri="{FF2B5EF4-FFF2-40B4-BE49-F238E27FC236}">
                <a16:creationId xmlns:a16="http://schemas.microsoft.com/office/drawing/2014/main" id="{5F91D1F9-7EB8-4E89-A9E6-246AE78BF8F9}"/>
              </a:ext>
            </a:extLst>
          </p:cNvPr>
          <p:cNvSpPr>
            <a:spLocks noGrp="1"/>
          </p:cNvSpPr>
          <p:nvPr>
            <p:ph type="title"/>
          </p:nvPr>
        </p:nvSpPr>
        <p:spPr>
          <a:xfrm>
            <a:off x="8477250" y="603504"/>
            <a:ext cx="3144774" cy="1645920"/>
          </a:xfrm>
        </p:spPr>
        <p:txBody>
          <a:bodyPr/>
          <a:lstStyle/>
          <a:p>
            <a:r>
              <a:rPr lang="en-US" dirty="0"/>
              <a:t>Book reservation page</a:t>
            </a:r>
          </a:p>
        </p:txBody>
      </p:sp>
      <p:sp>
        <p:nvSpPr>
          <p:cNvPr id="33" name="Text Placeholder 3">
            <a:extLst>
              <a:ext uri="{FF2B5EF4-FFF2-40B4-BE49-F238E27FC236}">
                <a16:creationId xmlns:a16="http://schemas.microsoft.com/office/drawing/2014/main" id="{EEDB2573-49E1-46EF-B11C-BD9951E79540}"/>
              </a:ext>
            </a:extLst>
          </p:cNvPr>
          <p:cNvSpPr>
            <a:spLocks noGrp="1"/>
          </p:cNvSpPr>
          <p:nvPr>
            <p:ph type="body" sz="half" idx="2"/>
          </p:nvPr>
        </p:nvSpPr>
        <p:spPr>
          <a:xfrm>
            <a:off x="8477250" y="2386584"/>
            <a:ext cx="3144774" cy="3511296"/>
          </a:xfrm>
        </p:spPr>
        <p:txBody>
          <a:bodyPr/>
          <a:lstStyle/>
          <a:p>
            <a:r>
              <a:rPr lang="en-US" dirty="0"/>
              <a:t>Here, the user signed in as a reader will choose from the list of libraries in which the book is available, the one where he wants to go to pick it up. Also, must choose a pickup date for the reservation.</a:t>
            </a:r>
          </a:p>
        </p:txBody>
      </p:sp>
    </p:spTree>
    <p:extLst>
      <p:ext uri="{BB962C8B-B14F-4D97-AF65-F5344CB8AC3E}">
        <p14:creationId xmlns:p14="http://schemas.microsoft.com/office/powerpoint/2010/main" val="29427476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16F3A63D-3282-4890-8E74-079BF69190F8}"/>
              </a:ext>
            </a:extLst>
          </p:cNvPr>
          <p:cNvSpPr>
            <a:spLocks noGrp="1"/>
          </p:cNvSpPr>
          <p:nvPr>
            <p:ph type="title"/>
          </p:nvPr>
        </p:nvSpPr>
        <p:spPr>
          <a:xfrm>
            <a:off x="1066800" y="642594"/>
            <a:ext cx="10058400" cy="1371600"/>
          </a:xfrm>
        </p:spPr>
        <p:txBody>
          <a:bodyPr/>
          <a:lstStyle/>
          <a:p>
            <a:r>
              <a:rPr lang="en-US" dirty="0"/>
              <a:t>Reader’s reservations page</a:t>
            </a:r>
          </a:p>
        </p:txBody>
      </p:sp>
      <p:pic>
        <p:nvPicPr>
          <p:cNvPr id="8" name="Content Placeholder 7">
            <a:extLst>
              <a:ext uri="{FF2B5EF4-FFF2-40B4-BE49-F238E27FC236}">
                <a16:creationId xmlns:a16="http://schemas.microsoft.com/office/drawing/2014/main" id="{FFA8E270-B348-4D9C-9AC3-B39BC8A5DD12}"/>
              </a:ext>
            </a:extLst>
          </p:cNvPr>
          <p:cNvPicPr>
            <a:picLocks noGrp="1" noChangeAspect="1"/>
          </p:cNvPicPr>
          <p:nvPr>
            <p:ph idx="1"/>
          </p:nvPr>
        </p:nvPicPr>
        <p:blipFill>
          <a:blip r:embed="rId2"/>
          <a:stretch>
            <a:fillRect/>
          </a:stretch>
        </p:blipFill>
        <p:spPr>
          <a:xfrm>
            <a:off x="1066800" y="3482569"/>
            <a:ext cx="10058400" cy="1559050"/>
          </a:xfrm>
          <a:noFill/>
        </p:spPr>
      </p:pic>
      <p:sp>
        <p:nvSpPr>
          <p:cNvPr id="10" name="Title 1">
            <a:extLst>
              <a:ext uri="{FF2B5EF4-FFF2-40B4-BE49-F238E27FC236}">
                <a16:creationId xmlns:a16="http://schemas.microsoft.com/office/drawing/2014/main" id="{DF287C30-A9F4-4A8E-9004-AB9C7EE5709E}"/>
              </a:ext>
            </a:extLst>
          </p:cNvPr>
          <p:cNvSpPr txBox="1">
            <a:spLocks/>
          </p:cNvSpPr>
          <p:nvPr/>
        </p:nvSpPr>
        <p:spPr>
          <a:xfrm>
            <a:off x="1066800" y="1766544"/>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a:lstStyle>
          <a:p>
            <a:r>
              <a:rPr lang="en-US" sz="2400" dirty="0"/>
              <a:t>On this page, the reader can see useful information about its personal reservations and can choose to remove any reservation or change the pickup date.</a:t>
            </a:r>
            <a:endParaRPr lang="en-US" dirty="0"/>
          </a:p>
        </p:txBody>
      </p:sp>
    </p:spTree>
    <p:extLst>
      <p:ext uri="{BB962C8B-B14F-4D97-AF65-F5344CB8AC3E}">
        <p14:creationId xmlns:p14="http://schemas.microsoft.com/office/powerpoint/2010/main" val="175679632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riginal 5_01_Win32" id="{77344C68-A3F1-476B-8680-97D7F429B46B}" vid="{89780073-58E8-4DFF-BF29-BA99F805284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37651BA-F45C-4845-9AB3-E0A65B39F5E1}">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3.xml><?xml version="1.0" encoding="utf-8"?>
<ds:datastoreItem xmlns:ds="http://schemas.openxmlformats.org/officeDocument/2006/customXml" ds:itemID="{2D276E62-80A3-44DD-9BCC-97ED2B99B57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{674B9209-D540-405F-B6A5-BF57623BAF33}tf78438558_win32</Template>
  <TotalTime>292</TotalTime>
  <Words>893</Words>
  <Application>Microsoft Office PowerPoint</Application>
  <PresentationFormat>Widescreen</PresentationFormat>
  <Paragraphs>81</Paragraphs>
  <Slides>24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Century Gothic</vt:lpstr>
      <vt:lpstr>Garamond</vt:lpstr>
      <vt:lpstr>SavonVTI</vt:lpstr>
      <vt:lpstr>Library of aristotle</vt:lpstr>
      <vt:lpstr>Home page and visitor navigation bar</vt:lpstr>
      <vt:lpstr>Online library</vt:lpstr>
      <vt:lpstr>Register page</vt:lpstr>
      <vt:lpstr>Login page</vt:lpstr>
      <vt:lpstr>Personal information page</vt:lpstr>
      <vt:lpstr>Change personal information</vt:lpstr>
      <vt:lpstr>Book reservation page</vt:lpstr>
      <vt:lpstr>Reader’s reservations page</vt:lpstr>
      <vt:lpstr>Reader’s book reports</vt:lpstr>
      <vt:lpstr>Book details</vt:lpstr>
      <vt:lpstr>Edit book type</vt:lpstr>
      <vt:lpstr>Librarian functionality</vt:lpstr>
      <vt:lpstr>Librarian page for reports </vt:lpstr>
      <vt:lpstr>Librarian page for reservations </vt:lpstr>
      <vt:lpstr>Genres peges</vt:lpstr>
      <vt:lpstr>Books in library</vt:lpstr>
      <vt:lpstr>Blacklist page</vt:lpstr>
      <vt:lpstr>Create report page</vt:lpstr>
      <vt:lpstr>Create book type page</vt:lpstr>
      <vt:lpstr>Add books page</vt:lpstr>
      <vt:lpstr>Librarians’ page</vt:lpstr>
      <vt:lpstr>Create and remove librarians</vt:lpstr>
      <vt:lpstr>Libraries page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DR?GHICI A.M. BOGDAN</dc:creator>
  <cp:lastModifiedBy>DR?GHICI A.M. BOGDAN</cp:lastModifiedBy>
  <cp:revision>28</cp:revision>
  <dcterms:created xsi:type="dcterms:W3CDTF">2021-05-13T15:05:15Z</dcterms:created>
  <dcterms:modified xsi:type="dcterms:W3CDTF">2021-05-13T19:57:17Z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